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9" r:id="rId3"/>
    <p:sldId id="261" r:id="rId4"/>
    <p:sldId id="264" r:id="rId5"/>
  </p:sldIdLst>
  <p:sldSz cx="6858000" cy="9144000" type="screen4x3"/>
  <p:notesSz cx="9236075" cy="6950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ke Dal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143"/>
    <a:srgbClr val="057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77" autoAdjust="0"/>
  </p:normalViewPr>
  <p:slideViewPr>
    <p:cSldViewPr>
      <p:cViewPr varScale="1">
        <p:scale>
          <a:sx n="83" d="100"/>
          <a:sy n="83" d="100"/>
        </p:scale>
        <p:origin x="3054" y="10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195" cy="347504"/>
          </a:xfrm>
          <a:prstGeom prst="rect">
            <a:avLst/>
          </a:prstGeom>
        </p:spPr>
        <p:txBody>
          <a:bodyPr vert="horz" lIns="83721" tIns="41861" rIns="83721" bIns="41861" rtlCol="0"/>
          <a:lstStyle>
            <a:lvl1pPr algn="l" fontAlgn="auto">
              <a:spcBef>
                <a:spcPts val="0"/>
              </a:spcBef>
              <a:spcAft>
                <a:spcPts val="0"/>
              </a:spcAft>
              <a:defRPr sz="1100">
                <a:latin typeface="+mn-lt"/>
                <a:cs typeface="+mn-cs"/>
              </a:defRPr>
            </a:lvl1pPr>
          </a:lstStyle>
          <a:p>
            <a:pPr>
              <a:defRPr/>
            </a:pPr>
            <a:endParaRPr lang="en-CA"/>
          </a:p>
        </p:txBody>
      </p:sp>
      <p:sp>
        <p:nvSpPr>
          <p:cNvPr id="3" name="Date Placeholder 2"/>
          <p:cNvSpPr>
            <a:spLocks noGrp="1"/>
          </p:cNvSpPr>
          <p:nvPr>
            <p:ph type="dt" sz="quarter" idx="1"/>
          </p:nvPr>
        </p:nvSpPr>
        <p:spPr>
          <a:xfrm>
            <a:off x="5232305" y="0"/>
            <a:ext cx="4002195" cy="347504"/>
          </a:xfrm>
          <a:prstGeom prst="rect">
            <a:avLst/>
          </a:prstGeom>
        </p:spPr>
        <p:txBody>
          <a:bodyPr vert="horz" lIns="83721" tIns="41861" rIns="83721" bIns="41861" rtlCol="0"/>
          <a:lstStyle>
            <a:lvl1pPr algn="r" fontAlgn="auto">
              <a:spcBef>
                <a:spcPts val="0"/>
              </a:spcBef>
              <a:spcAft>
                <a:spcPts val="0"/>
              </a:spcAft>
              <a:defRPr sz="1100" smtClean="0">
                <a:latin typeface="+mn-lt"/>
                <a:cs typeface="+mn-cs"/>
              </a:defRPr>
            </a:lvl1pPr>
          </a:lstStyle>
          <a:p>
            <a:pPr>
              <a:defRPr/>
            </a:pPr>
            <a:fld id="{7EC469F3-5D31-4671-B470-CA72CC98E2E0}" type="datetimeFigureOut">
              <a:rPr lang="en-CA"/>
              <a:pPr>
                <a:defRPr/>
              </a:pPr>
              <a:t>2024-11-20</a:t>
            </a:fld>
            <a:endParaRPr lang="en-CA"/>
          </a:p>
        </p:txBody>
      </p:sp>
      <p:sp>
        <p:nvSpPr>
          <p:cNvPr id="4" name="Footer Placeholder 3"/>
          <p:cNvSpPr>
            <a:spLocks noGrp="1"/>
          </p:cNvSpPr>
          <p:nvPr>
            <p:ph type="ftr" sz="quarter" idx="2"/>
          </p:nvPr>
        </p:nvSpPr>
        <p:spPr>
          <a:xfrm>
            <a:off x="0" y="6601081"/>
            <a:ext cx="4002195" cy="348250"/>
          </a:xfrm>
          <a:prstGeom prst="rect">
            <a:avLst/>
          </a:prstGeom>
        </p:spPr>
        <p:txBody>
          <a:bodyPr vert="horz" lIns="83721" tIns="41861" rIns="83721" bIns="41861" rtlCol="0" anchor="b"/>
          <a:lstStyle>
            <a:lvl1pPr algn="l" fontAlgn="auto">
              <a:spcBef>
                <a:spcPts val="0"/>
              </a:spcBef>
              <a:spcAft>
                <a:spcPts val="0"/>
              </a:spcAft>
              <a:defRPr sz="1100">
                <a:latin typeface="+mn-lt"/>
                <a:cs typeface="+mn-cs"/>
              </a:defRPr>
            </a:lvl1pPr>
          </a:lstStyle>
          <a:p>
            <a:pPr>
              <a:defRPr/>
            </a:pPr>
            <a:endParaRPr lang="en-CA"/>
          </a:p>
        </p:txBody>
      </p:sp>
      <p:sp>
        <p:nvSpPr>
          <p:cNvPr id="5" name="Slide Number Placeholder 4"/>
          <p:cNvSpPr>
            <a:spLocks noGrp="1"/>
          </p:cNvSpPr>
          <p:nvPr>
            <p:ph type="sldNum" sz="quarter" idx="3"/>
          </p:nvPr>
        </p:nvSpPr>
        <p:spPr>
          <a:xfrm>
            <a:off x="5232305" y="6601081"/>
            <a:ext cx="4002195" cy="348250"/>
          </a:xfrm>
          <a:prstGeom prst="rect">
            <a:avLst/>
          </a:prstGeom>
        </p:spPr>
        <p:txBody>
          <a:bodyPr vert="horz" lIns="83721" tIns="41861" rIns="83721" bIns="41861" rtlCol="0" anchor="b"/>
          <a:lstStyle>
            <a:lvl1pPr algn="r" fontAlgn="auto">
              <a:spcBef>
                <a:spcPts val="0"/>
              </a:spcBef>
              <a:spcAft>
                <a:spcPts val="0"/>
              </a:spcAft>
              <a:defRPr sz="1100" smtClean="0">
                <a:latin typeface="+mn-lt"/>
                <a:cs typeface="+mn-cs"/>
              </a:defRPr>
            </a:lvl1pPr>
          </a:lstStyle>
          <a:p>
            <a:pPr>
              <a:defRPr/>
            </a:pPr>
            <a:fld id="{5F2676DC-2826-4D6C-BAF4-2FCDCA6CFADC}" type="slidenum">
              <a:rPr lang="en-CA"/>
              <a:pPr>
                <a:defRPr/>
              </a:pPr>
              <a:t>‹#›</a:t>
            </a:fld>
            <a:endParaRPr lang="en-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195" cy="347504"/>
          </a:xfrm>
          <a:prstGeom prst="rect">
            <a:avLst/>
          </a:prstGeom>
        </p:spPr>
        <p:txBody>
          <a:bodyPr vert="horz" lIns="83709" tIns="41855" rIns="83709" bIns="41855" rtlCol="0"/>
          <a:lstStyle>
            <a:lvl1pPr algn="l" fontAlgn="auto">
              <a:spcBef>
                <a:spcPts val="0"/>
              </a:spcBef>
              <a:spcAft>
                <a:spcPts val="0"/>
              </a:spcAft>
              <a:defRPr sz="1100">
                <a:latin typeface="+mn-lt"/>
                <a:cs typeface="+mn-cs"/>
              </a:defRPr>
            </a:lvl1pPr>
          </a:lstStyle>
          <a:p>
            <a:pPr>
              <a:defRPr/>
            </a:pPr>
            <a:endParaRPr lang="en-CA"/>
          </a:p>
        </p:txBody>
      </p:sp>
      <p:sp>
        <p:nvSpPr>
          <p:cNvPr id="3" name="Date Placeholder 2"/>
          <p:cNvSpPr>
            <a:spLocks noGrp="1"/>
          </p:cNvSpPr>
          <p:nvPr>
            <p:ph type="dt" idx="1"/>
          </p:nvPr>
        </p:nvSpPr>
        <p:spPr>
          <a:xfrm>
            <a:off x="5232305" y="0"/>
            <a:ext cx="4002195" cy="347504"/>
          </a:xfrm>
          <a:prstGeom prst="rect">
            <a:avLst/>
          </a:prstGeom>
        </p:spPr>
        <p:txBody>
          <a:bodyPr vert="horz" lIns="83709" tIns="41855" rIns="83709" bIns="41855" rtlCol="0"/>
          <a:lstStyle>
            <a:lvl1pPr algn="r" fontAlgn="auto">
              <a:spcBef>
                <a:spcPts val="0"/>
              </a:spcBef>
              <a:spcAft>
                <a:spcPts val="0"/>
              </a:spcAft>
              <a:defRPr sz="1100" smtClean="0">
                <a:latin typeface="+mn-lt"/>
                <a:cs typeface="+mn-cs"/>
              </a:defRPr>
            </a:lvl1pPr>
          </a:lstStyle>
          <a:p>
            <a:pPr>
              <a:defRPr/>
            </a:pPr>
            <a:fld id="{58F93C80-4778-40E3-B7A5-8D843E9E07DD}" type="datetimeFigureOut">
              <a:rPr lang="en-CA"/>
              <a:pPr>
                <a:defRPr/>
              </a:pPr>
              <a:t>2024-11-20</a:t>
            </a:fld>
            <a:endParaRPr lang="en-CA"/>
          </a:p>
        </p:txBody>
      </p:sp>
      <p:sp>
        <p:nvSpPr>
          <p:cNvPr id="4" name="Slide Image Placeholder 3"/>
          <p:cNvSpPr>
            <a:spLocks noGrp="1" noRot="1" noChangeAspect="1"/>
          </p:cNvSpPr>
          <p:nvPr>
            <p:ph type="sldImg" idx="2"/>
          </p:nvPr>
        </p:nvSpPr>
        <p:spPr>
          <a:xfrm>
            <a:off x="3643313" y="522288"/>
            <a:ext cx="1952625" cy="2605087"/>
          </a:xfrm>
          <a:prstGeom prst="rect">
            <a:avLst/>
          </a:prstGeom>
          <a:noFill/>
          <a:ln w="12700">
            <a:solidFill>
              <a:prstClr val="black"/>
            </a:solidFill>
          </a:ln>
        </p:spPr>
        <p:txBody>
          <a:bodyPr vert="horz" lIns="83709" tIns="41855" rIns="83709" bIns="41855" rtlCol="0" anchor="ctr"/>
          <a:lstStyle/>
          <a:p>
            <a:pPr lvl="0"/>
            <a:endParaRPr lang="en-CA" noProof="0"/>
          </a:p>
        </p:txBody>
      </p:sp>
      <p:sp>
        <p:nvSpPr>
          <p:cNvPr id="5" name="Notes Placeholder 4"/>
          <p:cNvSpPr>
            <a:spLocks noGrp="1"/>
          </p:cNvSpPr>
          <p:nvPr>
            <p:ph type="body" sz="quarter" idx="3"/>
          </p:nvPr>
        </p:nvSpPr>
        <p:spPr>
          <a:xfrm>
            <a:off x="922978" y="3300540"/>
            <a:ext cx="7390121" cy="3128280"/>
          </a:xfrm>
          <a:prstGeom prst="rect">
            <a:avLst/>
          </a:prstGeom>
        </p:spPr>
        <p:txBody>
          <a:bodyPr vert="horz" lIns="83709" tIns="41855" rIns="83709" bIns="4185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601081"/>
            <a:ext cx="4002195" cy="348250"/>
          </a:xfrm>
          <a:prstGeom prst="rect">
            <a:avLst/>
          </a:prstGeom>
        </p:spPr>
        <p:txBody>
          <a:bodyPr vert="horz" lIns="83709" tIns="41855" rIns="83709" bIns="41855" rtlCol="0" anchor="b"/>
          <a:lstStyle>
            <a:lvl1pPr algn="l" fontAlgn="auto">
              <a:spcBef>
                <a:spcPts val="0"/>
              </a:spcBef>
              <a:spcAft>
                <a:spcPts val="0"/>
              </a:spcAft>
              <a:defRPr sz="11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232305" y="6601081"/>
            <a:ext cx="4002195" cy="348250"/>
          </a:xfrm>
          <a:prstGeom prst="rect">
            <a:avLst/>
          </a:prstGeom>
        </p:spPr>
        <p:txBody>
          <a:bodyPr vert="horz" lIns="83709" tIns="41855" rIns="83709" bIns="41855" rtlCol="0" anchor="b"/>
          <a:lstStyle>
            <a:lvl1pPr algn="r" fontAlgn="auto">
              <a:spcBef>
                <a:spcPts val="0"/>
              </a:spcBef>
              <a:spcAft>
                <a:spcPts val="0"/>
              </a:spcAft>
              <a:defRPr sz="1100" smtClean="0">
                <a:latin typeface="+mn-lt"/>
                <a:cs typeface="+mn-cs"/>
              </a:defRPr>
            </a:lvl1pPr>
          </a:lstStyle>
          <a:p>
            <a:pPr>
              <a:defRPr/>
            </a:pPr>
            <a:fld id="{4FA870DB-AE88-4999-B2B6-19910ECA71E6}"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288C19-AA0B-4115-B618-FE0DACD52CAE}" type="slidenum">
              <a:rPr lang="en-CA">
                <a:cs typeface="Arial" charset="0"/>
              </a:rPr>
              <a:pPr fontAlgn="base">
                <a:spcBef>
                  <a:spcPct val="0"/>
                </a:spcBef>
                <a:spcAft>
                  <a:spcPct val="0"/>
                </a:spcAft>
              </a:pPr>
              <a:t>3</a:t>
            </a:fld>
            <a:endParaRPr lang="en-CA">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CA"/>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8EB248DF-A8AA-41FB-B743-F6BCB27088A1}" type="datetimeFigureOut">
              <a:rPr lang="en-CA"/>
              <a:pPr>
                <a:defRPr/>
              </a:pPr>
              <a:t>2024-11-20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5665E07D-2FF5-44F2-B677-67AE9A20CC03}"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D2337D17-5E1C-4181-9193-000AE719B08B}" type="datetimeFigureOut">
              <a:rPr lang="en-CA"/>
              <a:pPr>
                <a:defRPr/>
              </a:pPr>
              <a:t>2024-11-20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AB00206-3519-49AE-9B84-580194A25A60}"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3080293C-C54D-44AF-8A77-47EF1566DCBB}" type="datetimeFigureOut">
              <a:rPr lang="en-CA"/>
              <a:pPr>
                <a:defRPr/>
              </a:pPr>
              <a:t>2024-11-20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37F0C0B-CC08-441C-A962-A167ADE22278}"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C2B8D8C0-09C6-405B-A902-70CA3BBB0362}" type="datetimeFigureOut">
              <a:rPr lang="en-CA"/>
              <a:pPr>
                <a:defRPr/>
              </a:pPr>
              <a:t>2024-11-20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E4FA14D0-7553-467A-BE5A-5256C75AA299}"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F5255F1-B029-4F08-B4D8-107E35C6F5B1}" type="datetimeFigureOut">
              <a:rPr lang="en-CA"/>
              <a:pPr>
                <a:defRPr/>
              </a:pPr>
              <a:t>2024-11-20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55A52C0-78E5-4360-8BA1-9DDA5A34A42B}"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fld id="{1A2799ED-5618-44AD-9E8C-4E8A5315E6FC}" type="datetimeFigureOut">
              <a:rPr lang="en-CA"/>
              <a:pPr>
                <a:defRPr/>
              </a:pPr>
              <a:t>2024-11-20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A4E73C98-F156-46C2-B36E-8278A41CD3B9}"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fld id="{CE496018-1521-47CF-A87A-814660E51D8F}" type="datetimeFigureOut">
              <a:rPr lang="en-CA"/>
              <a:pPr>
                <a:defRPr/>
              </a:pPr>
              <a:t>2024-11-20</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8AD407E-9A39-4773-8A9E-AF998481A5DE}"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180A0A08-80FC-48FD-A07E-93E2F5246F96}" type="datetimeFigureOut">
              <a:rPr lang="en-CA"/>
              <a:pPr>
                <a:defRPr/>
              </a:pPr>
              <a:t>2024-11-20</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6855F3E-CBA6-4E9C-A90E-98DB15E53DDF}"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3C70DB-61F3-47E4-8C86-E4B27CA610C3}" type="datetimeFigureOut">
              <a:rPr lang="en-CA"/>
              <a:pPr>
                <a:defRPr/>
              </a:pPr>
              <a:t>2024-11-20</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923040C1-FAA6-4364-97C3-DED3A28026A7}"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4049C0-0C74-43B5-A082-50EFB31DA796}" type="datetimeFigureOut">
              <a:rPr lang="en-CA"/>
              <a:pPr>
                <a:defRPr/>
              </a:pPr>
              <a:t>2024-11-20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30E7B417-660D-42BE-BA40-3CA01F9212AD}"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E3A764C-0966-4E9F-A2FA-05A1756621A3}" type="datetimeFigureOut">
              <a:rPr lang="en-CA"/>
              <a:pPr>
                <a:defRPr/>
              </a:pPr>
              <a:t>2024-11-20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BBCD9561-4E98-4FDF-8A70-A5366E2EB54A}"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0025F0-50E5-4226-84E4-29FBF7DF1217}" type="datetimeFigureOut">
              <a:rPr lang="en-CA"/>
              <a:pPr>
                <a:defRPr/>
              </a:pPr>
              <a:t>2024-11-20</a:t>
            </a:fld>
            <a:endParaRPr lang="en-CA"/>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EB1238D-A2F0-4100-B3B5-1615414DBB6D}"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clipart.org/detail/173637/happy-snowman-1" TargetMode="External"/><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freepngimg.com/png/78-snowflakes-png-image" TargetMode="External"/><Relationship Id="rId5" Type="http://schemas.openxmlformats.org/officeDocument/2006/relationships/image" Target="../media/image2.png"/><Relationship Id="rId4" Type="http://schemas.openxmlformats.org/officeDocument/2006/relationships/hyperlink" Target="http://www.maliseetnationconservation.ca/"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392" y="332400"/>
            <a:ext cx="6935199" cy="187743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fontAlgn="auto">
              <a:spcBef>
                <a:spcPts val="0"/>
              </a:spcBef>
              <a:spcAft>
                <a:spcPts val="0"/>
              </a:spcAft>
              <a:defRPr/>
            </a:pPr>
            <a:r>
              <a:rPr lang="en-US" sz="4400" b="1" dirty="0">
                <a:ln w="11430"/>
                <a:effectLst>
                  <a:outerShdw blurRad="50800" dist="39000" dir="5460000" algn="tl">
                    <a:srgbClr val="000000">
                      <a:alpha val="38000"/>
                    </a:srgbClr>
                  </a:outerShdw>
                </a:effectLst>
                <a:latin typeface="+mn-lt"/>
                <a:cs typeface="Times New Roman" panose="02020603050405020304" pitchFamily="18" charset="0"/>
              </a:rPr>
              <a:t>Maliseet Nation</a:t>
            </a:r>
          </a:p>
          <a:p>
            <a:pPr algn="r" fontAlgn="auto">
              <a:spcBef>
                <a:spcPts val="0"/>
              </a:spcBef>
              <a:spcAft>
                <a:spcPts val="0"/>
              </a:spcAft>
              <a:defRPr/>
            </a:pPr>
            <a:r>
              <a:rPr lang="en-US" sz="4400" b="1" dirty="0">
                <a:ln w="11430"/>
                <a:effectLst>
                  <a:outerShdw blurRad="50800" dist="39000" dir="5460000" algn="tl">
                    <a:srgbClr val="000000">
                      <a:alpha val="38000"/>
                    </a:srgbClr>
                  </a:outerShdw>
                </a:effectLst>
                <a:latin typeface="+mn-lt"/>
                <a:cs typeface="Times New Roman" panose="02020603050405020304" pitchFamily="18" charset="0"/>
              </a:rPr>
              <a:t>Conservation Council</a:t>
            </a:r>
          </a:p>
          <a:p>
            <a:pPr algn="r" fontAlgn="auto">
              <a:spcBef>
                <a:spcPts val="0"/>
              </a:spcBef>
              <a:spcAft>
                <a:spcPts val="0"/>
              </a:spcAft>
              <a:defRPr/>
            </a:pPr>
            <a:r>
              <a:rPr lang="en-US" sz="1400" b="1" dirty="0">
                <a:ln w="11430"/>
                <a:effectLst>
                  <a:outerShdw blurRad="50800" dist="39000" dir="5460000" algn="tl">
                    <a:srgbClr val="000000">
                      <a:alpha val="38000"/>
                    </a:srgbClr>
                  </a:outerShdw>
                </a:effectLst>
                <a:latin typeface="+mn-lt"/>
                <a:cs typeface="Times New Roman" panose="02020603050405020304" pitchFamily="18" charset="0"/>
              </a:rPr>
              <a:t>Dedicated to the conservation &amp; co-management</a:t>
            </a:r>
          </a:p>
          <a:p>
            <a:pPr algn="r" fontAlgn="auto">
              <a:spcBef>
                <a:spcPts val="0"/>
              </a:spcBef>
              <a:spcAft>
                <a:spcPts val="0"/>
              </a:spcAft>
              <a:defRPr/>
            </a:pPr>
            <a:r>
              <a:rPr lang="en-US" sz="1400" b="1" dirty="0">
                <a:ln w="11430"/>
                <a:effectLst>
                  <a:outerShdw blurRad="50800" dist="39000" dir="5460000" algn="tl">
                    <a:srgbClr val="000000">
                      <a:alpha val="38000"/>
                    </a:srgbClr>
                  </a:outerShdw>
                </a:effectLst>
                <a:latin typeface="+mn-lt"/>
                <a:cs typeface="Times New Roman" panose="02020603050405020304" pitchFamily="18" charset="0"/>
              </a:rPr>
              <a:t>Of our Traditional Resources in the St John Watershed/ Bay of Fundy</a:t>
            </a:r>
          </a:p>
        </p:txBody>
      </p:sp>
      <p:pic>
        <p:nvPicPr>
          <p:cNvPr id="15362" name="Picture 3"/>
          <p:cNvPicPr>
            <a:picLocks noChangeAspect="1"/>
          </p:cNvPicPr>
          <p:nvPr/>
        </p:nvPicPr>
        <p:blipFill>
          <a:blip r:embed="rId3"/>
          <a:srcRect/>
          <a:stretch>
            <a:fillRect/>
          </a:stretch>
        </p:blipFill>
        <p:spPr bwMode="auto">
          <a:xfrm>
            <a:off x="93663" y="250825"/>
            <a:ext cx="1535112" cy="2155825"/>
          </a:xfrm>
          <a:prstGeom prst="rect">
            <a:avLst/>
          </a:prstGeom>
          <a:noFill/>
          <a:ln w="9525">
            <a:noFill/>
            <a:miter lim="800000"/>
            <a:headEnd/>
            <a:tailEnd/>
          </a:ln>
        </p:spPr>
      </p:pic>
      <p:sp>
        <p:nvSpPr>
          <p:cNvPr id="15363" name="TextBox 5"/>
          <p:cNvSpPr txBox="1">
            <a:spLocks noChangeArrowheads="1"/>
          </p:cNvSpPr>
          <p:nvPr/>
        </p:nvSpPr>
        <p:spPr bwMode="auto">
          <a:xfrm>
            <a:off x="92075" y="2678113"/>
            <a:ext cx="6742113" cy="276999"/>
          </a:xfrm>
          <a:prstGeom prst="rect">
            <a:avLst/>
          </a:prstGeom>
          <a:solidFill>
            <a:srgbClr val="00B050"/>
          </a:solidFill>
          <a:ln w="9525">
            <a:noFill/>
            <a:miter lim="800000"/>
            <a:headEnd/>
            <a:tailEnd/>
          </a:ln>
        </p:spPr>
        <p:txBody>
          <a:bodyPr>
            <a:spAutoFit/>
          </a:bodyPr>
          <a:lstStyle/>
          <a:p>
            <a:r>
              <a:rPr lang="en-CA" sz="1200" b="1" dirty="0">
                <a:latin typeface="Calibri" pitchFamily="34" charset="0"/>
              </a:rPr>
              <a:t>A Quarterly Newsletter				              Winter(</a:t>
            </a:r>
            <a:r>
              <a:rPr lang="en-CA" sz="1200" b="1" dirty="0" err="1">
                <a:latin typeface="Calibri" pitchFamily="34" charset="0"/>
              </a:rPr>
              <a:t>Puniw</a:t>
            </a:r>
            <a:r>
              <a:rPr lang="en-CA" sz="1200" b="1" dirty="0">
                <a:latin typeface="Calibri" pitchFamily="34" charset="0"/>
              </a:rPr>
              <a:t>)2023</a:t>
            </a:r>
          </a:p>
        </p:txBody>
      </p:sp>
      <p:sp>
        <p:nvSpPr>
          <p:cNvPr id="15364" name="TextBox 6"/>
          <p:cNvSpPr txBox="1">
            <a:spLocks noChangeArrowheads="1"/>
          </p:cNvSpPr>
          <p:nvPr/>
        </p:nvSpPr>
        <p:spPr bwMode="auto">
          <a:xfrm>
            <a:off x="217488" y="2354263"/>
            <a:ext cx="6553200" cy="307975"/>
          </a:xfrm>
          <a:prstGeom prst="rect">
            <a:avLst/>
          </a:prstGeom>
          <a:noFill/>
          <a:ln w="9525">
            <a:noFill/>
            <a:miter lim="800000"/>
            <a:headEnd/>
            <a:tailEnd/>
          </a:ln>
        </p:spPr>
        <p:txBody>
          <a:bodyPr>
            <a:spAutoFit/>
          </a:bodyPr>
          <a:lstStyle/>
          <a:p>
            <a:pPr algn="ctr"/>
            <a:r>
              <a:rPr lang="en-CA" sz="1400" b="1">
                <a:solidFill>
                  <a:srgbClr val="00B050"/>
                </a:solidFill>
                <a:latin typeface="Calibri" pitchFamily="34" charset="0"/>
              </a:rPr>
              <a:t>Visit our Website: </a:t>
            </a:r>
            <a:r>
              <a:rPr lang="en-CA" sz="1400" b="1">
                <a:solidFill>
                  <a:srgbClr val="00B050"/>
                </a:solidFill>
                <a:latin typeface="Calibri" pitchFamily="34" charset="0"/>
                <a:hlinkClick r:id="rId4"/>
              </a:rPr>
              <a:t>www.maliseetnationconservation.ca</a:t>
            </a:r>
            <a:r>
              <a:rPr lang="en-CA" sz="1400" b="1">
                <a:solidFill>
                  <a:srgbClr val="00B050"/>
                </a:solidFill>
                <a:latin typeface="Calibri" pitchFamily="34" charset="0"/>
              </a:rPr>
              <a:t> and Like us on Facebook</a:t>
            </a:r>
          </a:p>
        </p:txBody>
      </p:sp>
      <p:sp>
        <p:nvSpPr>
          <p:cNvPr id="10" name="TextBox 9"/>
          <p:cNvSpPr txBox="1"/>
          <p:nvPr/>
        </p:nvSpPr>
        <p:spPr>
          <a:xfrm>
            <a:off x="123825" y="3659188"/>
            <a:ext cx="6678613" cy="244475"/>
          </a:xfrm>
          <a:prstGeom prst="rect">
            <a:avLst/>
          </a:prstGeom>
          <a:solidFill>
            <a:srgbClr val="00B050"/>
          </a:solidFill>
        </p:spPr>
        <p:txBody>
          <a:bodyPr>
            <a:spAutoFit/>
          </a:bodyPr>
          <a:lstStyle/>
          <a:p>
            <a:r>
              <a:rPr lang="en-CA" sz="1000">
                <a:latin typeface="Calibri" pitchFamily="34" charset="0"/>
              </a:rPr>
              <a:t>Page1                                                Page2                                                        Page3                                                         Page4</a:t>
            </a:r>
          </a:p>
        </p:txBody>
      </p:sp>
      <p:sp>
        <p:nvSpPr>
          <p:cNvPr id="15366" name="TextBox 14"/>
          <p:cNvSpPr txBox="1">
            <a:spLocks noChangeArrowheads="1"/>
          </p:cNvSpPr>
          <p:nvPr/>
        </p:nvSpPr>
        <p:spPr bwMode="auto">
          <a:xfrm>
            <a:off x="5084390" y="3107900"/>
            <a:ext cx="1611398" cy="507831"/>
          </a:xfrm>
          <a:prstGeom prst="rect">
            <a:avLst/>
          </a:prstGeom>
          <a:noFill/>
          <a:ln w="9525">
            <a:noFill/>
            <a:miter lim="800000"/>
            <a:headEnd/>
            <a:tailEnd/>
          </a:ln>
        </p:spPr>
        <p:txBody>
          <a:bodyPr wrap="square">
            <a:spAutoFit/>
          </a:bodyPr>
          <a:lstStyle/>
          <a:p>
            <a:pPr algn="ctr"/>
            <a:r>
              <a:rPr lang="en-CA" sz="900" b="1" dirty="0">
                <a:latin typeface="Times New Roman" pitchFamily="18" charset="0"/>
                <a:cs typeface="Times New Roman" pitchFamily="18" charset="0"/>
              </a:rPr>
              <a:t>Winter </a:t>
            </a:r>
          </a:p>
          <a:p>
            <a:pPr algn="ctr"/>
            <a:r>
              <a:rPr lang="en-CA" sz="900" b="1" dirty="0">
                <a:latin typeface="Times New Roman" pitchFamily="18" charset="0"/>
                <a:cs typeface="Times New Roman" pitchFamily="18" charset="0"/>
              </a:rPr>
              <a:t>coloring page</a:t>
            </a:r>
          </a:p>
          <a:p>
            <a:pPr algn="ctr"/>
            <a:endParaRPr lang="en-CA" sz="900" b="1" dirty="0">
              <a:latin typeface="Times New Roman" pitchFamily="18" charset="0"/>
              <a:cs typeface="Times New Roman" pitchFamily="18" charset="0"/>
            </a:endParaRPr>
          </a:p>
        </p:txBody>
      </p:sp>
      <p:sp>
        <p:nvSpPr>
          <p:cNvPr id="15367" name="TextBox 15"/>
          <p:cNvSpPr txBox="1">
            <a:spLocks noChangeArrowheads="1"/>
          </p:cNvSpPr>
          <p:nvPr/>
        </p:nvSpPr>
        <p:spPr bwMode="auto">
          <a:xfrm>
            <a:off x="5947046" y="8815608"/>
            <a:ext cx="777875" cy="276225"/>
          </a:xfrm>
          <a:prstGeom prst="rect">
            <a:avLst/>
          </a:prstGeom>
          <a:noFill/>
          <a:ln w="9525">
            <a:noFill/>
            <a:miter lim="800000"/>
            <a:headEnd/>
            <a:tailEnd/>
          </a:ln>
        </p:spPr>
        <p:txBody>
          <a:bodyPr>
            <a:spAutoFit/>
          </a:bodyPr>
          <a:lstStyle/>
          <a:p>
            <a:r>
              <a:rPr lang="en-CA" sz="1200" dirty="0">
                <a:latin typeface="Calibri" pitchFamily="34" charset="0"/>
              </a:rPr>
              <a:t>Page 1</a:t>
            </a:r>
          </a:p>
        </p:txBody>
      </p:sp>
      <p:sp>
        <p:nvSpPr>
          <p:cNvPr id="9" name="TextBox 8">
            <a:extLst>
              <a:ext uri="{FF2B5EF4-FFF2-40B4-BE49-F238E27FC236}">
                <a16:creationId xmlns:a16="http://schemas.microsoft.com/office/drawing/2014/main" id="{9C989AE7-66AE-40E0-AD1D-C0BCBADC1E8C}"/>
              </a:ext>
            </a:extLst>
          </p:cNvPr>
          <p:cNvSpPr txBox="1"/>
          <p:nvPr/>
        </p:nvSpPr>
        <p:spPr>
          <a:xfrm>
            <a:off x="88487" y="3109954"/>
            <a:ext cx="819455" cy="507831"/>
          </a:xfrm>
          <a:prstGeom prst="rect">
            <a:avLst/>
          </a:prstGeom>
          <a:noFill/>
        </p:spPr>
        <p:txBody>
          <a:bodyPr wrap="none" rtlCol="0">
            <a:spAutoFit/>
          </a:bodyPr>
          <a:lstStyle/>
          <a:p>
            <a:r>
              <a:rPr lang="en-CA" sz="900" b="1" dirty="0">
                <a:latin typeface="Times New Roman" panose="02020603050405020304" pitchFamily="18" charset="0"/>
                <a:cs typeface="Times New Roman" panose="02020603050405020304" pitchFamily="18" charset="0"/>
              </a:rPr>
              <a:t> MNCC2023</a:t>
            </a:r>
          </a:p>
          <a:p>
            <a:r>
              <a:rPr lang="en-CA" sz="900" b="1" dirty="0">
                <a:latin typeface="Times New Roman" panose="02020603050405020304" pitchFamily="18" charset="0"/>
                <a:cs typeface="Times New Roman" panose="02020603050405020304" pitchFamily="18" charset="0"/>
              </a:rPr>
              <a:t> Open House</a:t>
            </a:r>
          </a:p>
          <a:p>
            <a:r>
              <a:rPr lang="en-CA" sz="900" b="1"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0F115A95-0757-70F6-CEDE-0CEBBCA48EE5}"/>
              </a:ext>
            </a:extLst>
          </p:cNvPr>
          <p:cNvSpPr txBox="1"/>
          <p:nvPr/>
        </p:nvSpPr>
        <p:spPr>
          <a:xfrm>
            <a:off x="1453677" y="2927721"/>
            <a:ext cx="1440160" cy="677108"/>
          </a:xfrm>
          <a:prstGeom prst="rect">
            <a:avLst/>
          </a:prstGeom>
          <a:noFill/>
        </p:spPr>
        <p:txBody>
          <a:bodyPr wrap="square">
            <a:spAutoFit/>
          </a:bodyPr>
          <a:lstStyle/>
          <a:p>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Science Director </a:t>
            </a:r>
          </a:p>
          <a:p>
            <a:r>
              <a:rPr lang="en-US"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Dr Aruna Jayawardane</a:t>
            </a:r>
          </a:p>
          <a:p>
            <a:endPar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Invasive Species</a:t>
            </a:r>
            <a:endParaRPr lang="en-US" sz="1000" dirty="0"/>
          </a:p>
        </p:txBody>
      </p:sp>
      <p:sp>
        <p:nvSpPr>
          <p:cNvPr id="13" name="TextBox 12">
            <a:extLst>
              <a:ext uri="{FF2B5EF4-FFF2-40B4-BE49-F238E27FC236}">
                <a16:creationId xmlns:a16="http://schemas.microsoft.com/office/drawing/2014/main" id="{93821647-8253-062B-F36E-7C76AA142B57}"/>
              </a:ext>
            </a:extLst>
          </p:cNvPr>
          <p:cNvSpPr txBox="1"/>
          <p:nvPr/>
        </p:nvSpPr>
        <p:spPr>
          <a:xfrm>
            <a:off x="3494088" y="2967881"/>
            <a:ext cx="990051" cy="707886"/>
          </a:xfrm>
          <a:prstGeom prst="rect">
            <a:avLst/>
          </a:prstGeom>
          <a:noFill/>
        </p:spPr>
        <p:txBody>
          <a:bodyPr wrap="square">
            <a:spAutoFit/>
          </a:bodyPr>
          <a:lstStyle/>
          <a:p>
            <a:pPr algn="ctr"/>
            <a:r>
              <a:rPr lang="en-CA" sz="800" dirty="0">
                <a:effectLst/>
                <a:latin typeface="Times New Roman" panose="02020603050405020304" pitchFamily="18" charset="0"/>
                <a:ea typeface="Calibri" panose="020F0502020204030204" pitchFamily="34" charset="0"/>
                <a:cs typeface="Times New Roman" panose="02020603050405020304" pitchFamily="18" charset="0"/>
              </a:rPr>
              <a:t>CFOLC, MNCC</a:t>
            </a:r>
          </a:p>
          <a:p>
            <a:pPr algn="ctr"/>
            <a:r>
              <a:rPr lang="en-CA" sz="800" dirty="0">
                <a:latin typeface="Times New Roman" panose="02020603050405020304" pitchFamily="18" charset="0"/>
                <a:ea typeface="Calibri" panose="020F0502020204030204" pitchFamily="34" charset="0"/>
                <a:cs typeface="Times New Roman" panose="02020603050405020304" pitchFamily="18" charset="0"/>
              </a:rPr>
              <a:t>By Roger Sark</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CA"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CA" sz="800" dirty="0">
                <a:effectLst/>
                <a:latin typeface="Times New Roman" panose="02020603050405020304" pitchFamily="18" charset="0"/>
                <a:ea typeface="Calibri" panose="020F0502020204030204" pitchFamily="34" charset="0"/>
                <a:cs typeface="Times New Roman" panose="02020603050405020304" pitchFamily="18" charset="0"/>
              </a:rPr>
              <a:t>Winter Update, 2023</a:t>
            </a:r>
            <a:endParaRPr lang="en-US" sz="800" dirty="0">
              <a:latin typeface="Times New Roman" panose="02020603050405020304" pitchFamily="18" charset="0"/>
              <a:cs typeface="Times New Roman" panose="02020603050405020304" pitchFamily="18" charset="0"/>
            </a:endParaRPr>
          </a:p>
        </p:txBody>
      </p:sp>
      <p:pic>
        <p:nvPicPr>
          <p:cNvPr id="2" name="Picture 1" descr="A group of snowflakes on a black background&#10;&#10;Description automatically generated">
            <a:extLst>
              <a:ext uri="{FF2B5EF4-FFF2-40B4-BE49-F238E27FC236}">
                <a16:creationId xmlns:a16="http://schemas.microsoft.com/office/drawing/2014/main" id="{7846E9B1-E8F2-5884-9E22-E3541FFD6649}"/>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487" y="3945066"/>
            <a:ext cx="6682201" cy="5076292"/>
          </a:xfrm>
          <a:prstGeom prst="rect">
            <a:avLst/>
          </a:prstGeom>
        </p:spPr>
      </p:pic>
      <p:sp>
        <p:nvSpPr>
          <p:cNvPr id="6" name="Rectangle 5">
            <a:extLst>
              <a:ext uri="{FF2B5EF4-FFF2-40B4-BE49-F238E27FC236}">
                <a16:creationId xmlns:a16="http://schemas.microsoft.com/office/drawing/2014/main" id="{64C8980B-777D-0ED2-F4D9-EA5FE8815329}"/>
              </a:ext>
            </a:extLst>
          </p:cNvPr>
          <p:cNvSpPr/>
          <p:nvPr/>
        </p:nvSpPr>
        <p:spPr>
          <a:xfrm>
            <a:off x="249435" y="4010195"/>
            <a:ext cx="6245047" cy="4524315"/>
          </a:xfrm>
          <a:prstGeom prst="rect">
            <a:avLst/>
          </a:prstGeom>
          <a:noFill/>
        </p:spPr>
        <p:txBody>
          <a:bodyPr wrap="square" lIns="91440" tIns="45720" rIns="91440" bIns="45720">
            <a:spAutoFit/>
          </a:bodyPr>
          <a:lstStyle/>
          <a:p>
            <a:pPr algn="ctr"/>
            <a:r>
              <a:rPr lang="en-US" sz="2400" b="1" cap="none" spc="0" dirty="0">
                <a:ln w="22225">
                  <a:solidFill>
                    <a:schemeClr val="accent6">
                      <a:lumMod val="50000"/>
                    </a:schemeClr>
                  </a:solidFill>
                  <a:prstDash val="solid"/>
                </a:ln>
                <a:solidFill>
                  <a:schemeClr val="accent6">
                    <a:lumMod val="50000"/>
                  </a:schemeClr>
                </a:solidFill>
                <a:effectLst/>
              </a:rPr>
              <a:t>MNCC 11</a:t>
            </a:r>
            <a:r>
              <a:rPr lang="en-US" sz="2400" b="1" baseline="30000" dirty="0">
                <a:ln w="22225">
                  <a:solidFill>
                    <a:schemeClr val="accent6">
                      <a:lumMod val="50000"/>
                    </a:schemeClr>
                  </a:solidFill>
                  <a:prstDash val="solid"/>
                </a:ln>
                <a:solidFill>
                  <a:schemeClr val="accent6">
                    <a:lumMod val="50000"/>
                  </a:schemeClr>
                </a:solidFill>
              </a:rPr>
              <a:t>th </a:t>
            </a:r>
            <a:r>
              <a:rPr lang="en-US" sz="2400" b="1" cap="none" spc="0" dirty="0">
                <a:ln w="22225">
                  <a:solidFill>
                    <a:schemeClr val="accent6">
                      <a:lumMod val="50000"/>
                    </a:schemeClr>
                  </a:solidFill>
                  <a:prstDash val="solid"/>
                </a:ln>
                <a:solidFill>
                  <a:schemeClr val="accent6">
                    <a:lumMod val="50000"/>
                  </a:schemeClr>
                </a:solidFill>
                <a:effectLst/>
              </a:rPr>
              <a:t>Annual Christmas</a:t>
            </a:r>
          </a:p>
          <a:p>
            <a:pPr algn="ctr"/>
            <a:r>
              <a:rPr lang="en-US" sz="2400" b="1" dirty="0">
                <a:ln w="22225">
                  <a:solidFill>
                    <a:schemeClr val="accent6">
                      <a:lumMod val="50000"/>
                    </a:schemeClr>
                  </a:solidFill>
                  <a:prstDash val="solid"/>
                </a:ln>
                <a:solidFill>
                  <a:schemeClr val="accent6">
                    <a:lumMod val="50000"/>
                  </a:schemeClr>
                </a:solidFill>
              </a:rPr>
              <a:t>OPEN HOUSE</a:t>
            </a:r>
          </a:p>
          <a:p>
            <a:pPr algn="ctr"/>
            <a:r>
              <a:rPr lang="en-US" sz="2400" b="1" cap="none" spc="0" dirty="0">
                <a:ln w="22225">
                  <a:solidFill>
                    <a:schemeClr val="accent6">
                      <a:lumMod val="50000"/>
                    </a:schemeClr>
                  </a:solidFill>
                  <a:prstDash val="solid"/>
                </a:ln>
                <a:solidFill>
                  <a:schemeClr val="accent6">
                    <a:lumMod val="50000"/>
                  </a:schemeClr>
                </a:solidFill>
                <a:effectLst/>
              </a:rPr>
              <a:t>December 18, 2023</a:t>
            </a:r>
          </a:p>
          <a:p>
            <a:pPr algn="ctr"/>
            <a:r>
              <a:rPr lang="en-US" sz="2400" b="1" dirty="0">
                <a:ln w="22225">
                  <a:solidFill>
                    <a:schemeClr val="accent6">
                      <a:lumMod val="50000"/>
                    </a:schemeClr>
                  </a:solidFill>
                  <a:prstDash val="solid"/>
                </a:ln>
                <a:solidFill>
                  <a:schemeClr val="accent6">
                    <a:lumMod val="50000"/>
                  </a:schemeClr>
                </a:solidFill>
              </a:rPr>
              <a:t>11am-2pm.</a:t>
            </a:r>
          </a:p>
          <a:p>
            <a:pPr algn="ctr"/>
            <a:endParaRPr lang="en-US" sz="2400" b="1" dirty="0">
              <a:ln w="22225">
                <a:solidFill>
                  <a:schemeClr val="accent2"/>
                </a:solidFill>
                <a:prstDash val="solid"/>
              </a:ln>
              <a:solidFill>
                <a:srgbClr val="FF0000"/>
              </a:solidFill>
            </a:endParaRPr>
          </a:p>
          <a:p>
            <a:pPr algn="ctr"/>
            <a:r>
              <a:rPr lang="en-US" sz="2400" b="1" dirty="0">
                <a:ln w="22225">
                  <a:solidFill>
                    <a:schemeClr val="accent2"/>
                  </a:solidFill>
                  <a:prstDash val="solid"/>
                </a:ln>
                <a:solidFill>
                  <a:srgbClr val="FF0000"/>
                </a:solidFill>
              </a:rPr>
              <a:t>EVERYONE IS WELCOME</a:t>
            </a:r>
          </a:p>
          <a:p>
            <a:pPr algn="ctr"/>
            <a:r>
              <a:rPr lang="en-US" sz="2400" b="1" cap="none" spc="0" dirty="0">
                <a:ln w="22225">
                  <a:solidFill>
                    <a:schemeClr val="accent2"/>
                  </a:solidFill>
                  <a:prstDash val="solid"/>
                </a:ln>
                <a:solidFill>
                  <a:srgbClr val="FF0000"/>
                </a:solidFill>
                <a:effectLst/>
              </a:rPr>
              <a:t>Refreshment</a:t>
            </a:r>
            <a:r>
              <a:rPr lang="en-US" sz="2400" b="1" dirty="0">
                <a:ln w="22225">
                  <a:solidFill>
                    <a:schemeClr val="accent2"/>
                  </a:solidFill>
                  <a:prstDash val="solid"/>
                </a:ln>
                <a:solidFill>
                  <a:srgbClr val="FF0000"/>
                </a:solidFill>
              </a:rPr>
              <a:t>!!</a:t>
            </a:r>
          </a:p>
          <a:p>
            <a:pPr algn="ctr"/>
            <a:endParaRPr lang="en-US" sz="2400" b="1" cap="none" spc="0" dirty="0">
              <a:ln w="22225">
                <a:solidFill>
                  <a:schemeClr val="accent2"/>
                </a:solidFill>
                <a:prstDash val="solid"/>
              </a:ln>
              <a:solidFill>
                <a:srgbClr val="FF0000"/>
              </a:solidFill>
              <a:effectLst/>
            </a:endParaRPr>
          </a:p>
          <a:p>
            <a:pPr algn="ctr"/>
            <a:r>
              <a:rPr lang="en-US" sz="2400" b="1" cap="none" spc="0" dirty="0">
                <a:ln w="22225">
                  <a:solidFill>
                    <a:schemeClr val="accent6">
                      <a:lumMod val="50000"/>
                    </a:schemeClr>
                  </a:solidFill>
                  <a:prstDash val="solid"/>
                </a:ln>
                <a:solidFill>
                  <a:schemeClr val="accent6">
                    <a:lumMod val="50000"/>
                  </a:schemeClr>
                </a:solidFill>
                <a:effectLst/>
              </a:rPr>
              <a:t>Prizes drawn every hour</a:t>
            </a:r>
          </a:p>
          <a:p>
            <a:pPr algn="ctr"/>
            <a:r>
              <a:rPr lang="en-US" sz="2400" b="1" dirty="0">
                <a:ln w="22225">
                  <a:solidFill>
                    <a:schemeClr val="accent6">
                      <a:lumMod val="50000"/>
                    </a:schemeClr>
                  </a:solidFill>
                  <a:prstDash val="solid"/>
                </a:ln>
                <a:solidFill>
                  <a:schemeClr val="accent6">
                    <a:lumMod val="50000"/>
                  </a:schemeClr>
                </a:solidFill>
              </a:rPr>
              <a:t>1</a:t>
            </a:r>
            <a:r>
              <a:rPr lang="en-US" sz="2400" b="1" baseline="30000" dirty="0">
                <a:ln w="22225">
                  <a:solidFill>
                    <a:schemeClr val="accent6">
                      <a:lumMod val="50000"/>
                    </a:schemeClr>
                  </a:solidFill>
                  <a:prstDash val="solid"/>
                </a:ln>
                <a:solidFill>
                  <a:schemeClr val="accent6">
                    <a:lumMod val="50000"/>
                  </a:schemeClr>
                </a:solidFill>
              </a:rPr>
              <a:t>st</a:t>
            </a:r>
            <a:r>
              <a:rPr lang="en-US" sz="2400" b="1" dirty="0">
                <a:ln w="22225">
                  <a:solidFill>
                    <a:schemeClr val="accent6">
                      <a:lumMod val="50000"/>
                    </a:schemeClr>
                  </a:solidFill>
                  <a:prstDash val="solid"/>
                </a:ln>
                <a:solidFill>
                  <a:schemeClr val="accent6">
                    <a:lumMod val="50000"/>
                  </a:schemeClr>
                </a:solidFill>
              </a:rPr>
              <a:t> Prize @12pm----Air Pod Pro</a:t>
            </a:r>
          </a:p>
          <a:p>
            <a:pPr algn="ctr"/>
            <a:r>
              <a:rPr lang="en-US" sz="2400" b="1" cap="none" spc="0" dirty="0">
                <a:ln w="22225">
                  <a:solidFill>
                    <a:schemeClr val="accent6">
                      <a:lumMod val="50000"/>
                    </a:schemeClr>
                  </a:solidFill>
                  <a:prstDash val="solid"/>
                </a:ln>
                <a:solidFill>
                  <a:schemeClr val="accent6">
                    <a:lumMod val="50000"/>
                  </a:schemeClr>
                </a:solidFill>
                <a:effectLst/>
              </a:rPr>
              <a:t>2</a:t>
            </a:r>
            <a:r>
              <a:rPr lang="en-US" sz="2400" b="1" cap="none" spc="0" baseline="30000" dirty="0">
                <a:ln w="22225">
                  <a:solidFill>
                    <a:schemeClr val="accent6">
                      <a:lumMod val="50000"/>
                    </a:schemeClr>
                  </a:solidFill>
                  <a:prstDash val="solid"/>
                </a:ln>
                <a:solidFill>
                  <a:schemeClr val="accent6">
                    <a:lumMod val="50000"/>
                  </a:schemeClr>
                </a:solidFill>
                <a:effectLst/>
              </a:rPr>
              <a:t>nd</a:t>
            </a:r>
            <a:r>
              <a:rPr lang="en-US" sz="2400" b="1" cap="none" spc="0" dirty="0">
                <a:ln w="22225">
                  <a:solidFill>
                    <a:schemeClr val="accent6">
                      <a:lumMod val="50000"/>
                    </a:schemeClr>
                  </a:solidFill>
                  <a:prstDash val="solid"/>
                </a:ln>
                <a:solidFill>
                  <a:schemeClr val="accent6">
                    <a:lumMod val="50000"/>
                  </a:schemeClr>
                </a:solidFill>
                <a:effectLst/>
              </a:rPr>
              <a:t> Prize @ 1pm----</a:t>
            </a:r>
            <a:r>
              <a:rPr lang="en-US" sz="2400" b="1" dirty="0">
                <a:ln w="22225">
                  <a:solidFill>
                    <a:schemeClr val="accent6">
                      <a:lumMod val="50000"/>
                    </a:schemeClr>
                  </a:solidFill>
                  <a:prstDash val="solid"/>
                </a:ln>
                <a:solidFill>
                  <a:schemeClr val="accent6">
                    <a:lumMod val="50000"/>
                  </a:schemeClr>
                </a:solidFill>
              </a:rPr>
              <a:t>Chrome Book</a:t>
            </a:r>
            <a:endParaRPr lang="en-US" sz="2400" b="1" cap="none" spc="0" dirty="0">
              <a:ln w="22225">
                <a:solidFill>
                  <a:schemeClr val="accent6">
                    <a:lumMod val="50000"/>
                  </a:schemeClr>
                </a:solidFill>
                <a:prstDash val="solid"/>
              </a:ln>
              <a:solidFill>
                <a:schemeClr val="accent6">
                  <a:lumMod val="50000"/>
                </a:schemeClr>
              </a:solidFill>
              <a:effectLst/>
            </a:endParaRPr>
          </a:p>
          <a:p>
            <a:pPr algn="ctr"/>
            <a:r>
              <a:rPr lang="en-US" sz="2400" b="1" dirty="0">
                <a:ln w="22225">
                  <a:solidFill>
                    <a:schemeClr val="accent6">
                      <a:lumMod val="50000"/>
                    </a:schemeClr>
                  </a:solidFill>
                  <a:prstDash val="solid"/>
                </a:ln>
                <a:solidFill>
                  <a:schemeClr val="accent6">
                    <a:lumMod val="50000"/>
                  </a:schemeClr>
                </a:solidFill>
              </a:rPr>
              <a:t>3</a:t>
            </a:r>
            <a:r>
              <a:rPr lang="en-US" sz="2400" b="1" baseline="30000" dirty="0">
                <a:ln w="22225">
                  <a:solidFill>
                    <a:schemeClr val="accent6">
                      <a:lumMod val="50000"/>
                    </a:schemeClr>
                  </a:solidFill>
                  <a:prstDash val="solid"/>
                </a:ln>
                <a:solidFill>
                  <a:schemeClr val="accent6">
                    <a:lumMod val="50000"/>
                  </a:schemeClr>
                </a:solidFill>
              </a:rPr>
              <a:t>rd</a:t>
            </a:r>
            <a:r>
              <a:rPr lang="en-US" sz="2400" b="1" dirty="0">
                <a:ln w="22225">
                  <a:solidFill>
                    <a:schemeClr val="accent6">
                      <a:lumMod val="50000"/>
                    </a:schemeClr>
                  </a:solidFill>
                  <a:prstDash val="solid"/>
                </a:ln>
                <a:solidFill>
                  <a:schemeClr val="accent6">
                    <a:lumMod val="50000"/>
                  </a:schemeClr>
                </a:solidFill>
              </a:rPr>
              <a:t> Prize @ 2pm----65” Screen TV</a:t>
            </a:r>
            <a:endParaRPr lang="en-US" sz="2400" b="1" cap="none" spc="0" dirty="0">
              <a:ln w="22225">
                <a:solidFill>
                  <a:schemeClr val="accent6">
                    <a:lumMod val="50000"/>
                  </a:schemeClr>
                </a:solidFill>
                <a:prstDash val="solid"/>
              </a:ln>
              <a:solidFill>
                <a:schemeClr val="accent6">
                  <a:lumMod val="50000"/>
                </a:schemeClr>
              </a:solidFill>
              <a:effectLst/>
            </a:endParaRPr>
          </a:p>
        </p:txBody>
      </p:sp>
      <p:pic>
        <p:nvPicPr>
          <p:cNvPr id="8" name="Picture 7" descr="A snowman with a hat and scarf&#10;&#10;Description automatically generated">
            <a:extLst>
              <a:ext uri="{FF2B5EF4-FFF2-40B4-BE49-F238E27FC236}">
                <a16:creationId xmlns:a16="http://schemas.microsoft.com/office/drawing/2014/main" id="{6B6CA5B3-CFC4-D6F2-7F48-E7985417B75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66290" y="4490681"/>
            <a:ext cx="1728192" cy="1387107"/>
          </a:xfrm>
          <a:prstGeom prst="rect">
            <a:avLst/>
          </a:prstGeom>
        </p:spPr>
      </p:pic>
      <p:pic>
        <p:nvPicPr>
          <p:cNvPr id="14" name="Picture 13" descr="A snowman with a hat and scarf&#10;&#10;Description automatically generated">
            <a:extLst>
              <a:ext uri="{FF2B5EF4-FFF2-40B4-BE49-F238E27FC236}">
                <a16:creationId xmlns:a16="http://schemas.microsoft.com/office/drawing/2014/main" id="{865C3DCA-E5EB-242A-C979-14AD9E0ACCD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49435" y="6043797"/>
            <a:ext cx="1451986" cy="13871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1"/>
          <p:cNvSpPr txBox="1">
            <a:spLocks noChangeArrowheads="1"/>
          </p:cNvSpPr>
          <p:nvPr/>
        </p:nvSpPr>
        <p:spPr bwMode="auto">
          <a:xfrm flipH="1">
            <a:off x="5745163" y="8742363"/>
            <a:ext cx="798512" cy="276225"/>
          </a:xfrm>
          <a:prstGeom prst="rect">
            <a:avLst/>
          </a:prstGeom>
          <a:noFill/>
          <a:ln w="9525">
            <a:noFill/>
            <a:miter lim="800000"/>
            <a:headEnd/>
            <a:tailEnd/>
          </a:ln>
        </p:spPr>
        <p:txBody>
          <a:bodyPr>
            <a:spAutoFit/>
          </a:bodyPr>
          <a:lstStyle/>
          <a:p>
            <a:r>
              <a:rPr lang="en-CA" sz="1200">
                <a:latin typeface="Calibri" pitchFamily="34" charset="0"/>
              </a:rPr>
              <a:t>Page 2</a:t>
            </a:r>
          </a:p>
        </p:txBody>
      </p:sp>
      <p:sp>
        <p:nvSpPr>
          <p:cNvPr id="16387" name="TextBox 9"/>
          <p:cNvSpPr txBox="1">
            <a:spLocks noChangeArrowheads="1"/>
          </p:cNvSpPr>
          <p:nvPr/>
        </p:nvSpPr>
        <p:spPr bwMode="auto">
          <a:xfrm>
            <a:off x="412750" y="6884988"/>
            <a:ext cx="1152525" cy="368300"/>
          </a:xfrm>
          <a:prstGeom prst="rect">
            <a:avLst/>
          </a:prstGeom>
          <a:noFill/>
          <a:ln w="9525">
            <a:noFill/>
            <a:miter lim="800000"/>
            <a:headEnd/>
            <a:tailEnd/>
          </a:ln>
        </p:spPr>
        <p:txBody>
          <a:bodyPr>
            <a:spAutoFit/>
          </a:bodyPr>
          <a:lstStyle/>
          <a:p>
            <a:endParaRPr lang="en-CA">
              <a:latin typeface="Calibri" pitchFamily="34" charset="0"/>
            </a:endParaRPr>
          </a:p>
        </p:txBody>
      </p:sp>
      <p:sp>
        <p:nvSpPr>
          <p:cNvPr id="16388" name="TextBox 10"/>
          <p:cNvSpPr txBox="1">
            <a:spLocks noChangeArrowheads="1"/>
          </p:cNvSpPr>
          <p:nvPr/>
        </p:nvSpPr>
        <p:spPr bwMode="auto">
          <a:xfrm>
            <a:off x="565150" y="7037388"/>
            <a:ext cx="1152525" cy="368300"/>
          </a:xfrm>
          <a:prstGeom prst="rect">
            <a:avLst/>
          </a:prstGeom>
          <a:noFill/>
          <a:ln w="9525">
            <a:noFill/>
            <a:miter lim="800000"/>
            <a:headEnd/>
            <a:tailEnd/>
          </a:ln>
        </p:spPr>
        <p:txBody>
          <a:bodyPr>
            <a:spAutoFit/>
          </a:bodyPr>
          <a:lstStyle/>
          <a:p>
            <a:endParaRPr lang="en-CA">
              <a:latin typeface="Calibri" pitchFamily="34" charset="0"/>
            </a:endParaRPr>
          </a:p>
        </p:txBody>
      </p:sp>
      <p:sp>
        <p:nvSpPr>
          <p:cNvPr id="16405" name="Rectangle 21"/>
          <p:cNvSpPr>
            <a:spLocks noChangeArrowheads="1"/>
          </p:cNvSpPr>
          <p:nvPr/>
        </p:nvSpPr>
        <p:spPr bwMode="auto">
          <a:xfrm>
            <a:off x="-5726113" y="-112713"/>
            <a:ext cx="428625" cy="260351"/>
          </a:xfrm>
          <a:prstGeom prst="rect">
            <a:avLst/>
          </a:prstGeom>
          <a:noFill/>
          <a:ln w="9525">
            <a:noFill/>
            <a:miter lim="800000"/>
            <a:headEnd/>
            <a:tailEnd/>
          </a:ln>
          <a:effectLst/>
        </p:spPr>
        <p:txBody>
          <a:bodyPr wrap="none" anchor="ctr">
            <a:spAutoFit/>
          </a:bodyPr>
          <a:lstStyle/>
          <a:p>
            <a:r>
              <a:rPr lang="en-CA" sz="1100">
                <a:solidFill>
                  <a:srgbClr val="0D0D0D"/>
                </a:solidFill>
                <a:latin typeface="Times New Roman" pitchFamily="18" charset="0"/>
                <a:ea typeface="Calibri" pitchFamily="34" charset="0"/>
                <a:cs typeface="Times New Roman" pitchFamily="18" charset="0"/>
              </a:rPr>
              <a:t>       </a:t>
            </a:r>
            <a:endParaRPr lang="en-CA">
              <a:latin typeface="Calibri" pitchFamily="34" charset="0"/>
              <a:ea typeface="Calibri" pitchFamily="34" charset="0"/>
            </a:endParaRPr>
          </a:p>
        </p:txBody>
      </p:sp>
      <p:sp>
        <p:nvSpPr>
          <p:cNvPr id="16407" name="Rectangle 23"/>
          <p:cNvSpPr>
            <a:spLocks noChangeArrowheads="1"/>
          </p:cNvSpPr>
          <p:nvPr/>
        </p:nvSpPr>
        <p:spPr bwMode="auto">
          <a:xfrm>
            <a:off x="-5726113" y="5762625"/>
            <a:ext cx="234950" cy="214313"/>
          </a:xfrm>
          <a:prstGeom prst="rect">
            <a:avLst/>
          </a:prstGeom>
          <a:noFill/>
          <a:ln w="9525">
            <a:noFill/>
            <a:miter lim="800000"/>
            <a:headEnd/>
            <a:tailEnd/>
          </a:ln>
          <a:effectLst/>
        </p:spPr>
        <p:txBody>
          <a:bodyPr wrap="none" anchor="ctr">
            <a:spAutoFit/>
          </a:bodyPr>
          <a:lstStyle/>
          <a:p>
            <a:r>
              <a:rPr lang="en-CA" sz="800">
                <a:solidFill>
                  <a:srgbClr val="FF0000"/>
                </a:solidFill>
                <a:latin typeface="Times New Roman" pitchFamily="18" charset="0"/>
                <a:ea typeface="Calibri" pitchFamily="34" charset="0"/>
                <a:cs typeface="Times New Roman" pitchFamily="18" charset="0"/>
              </a:rPr>
              <a:t>  </a:t>
            </a:r>
            <a:endParaRPr lang="en-CA">
              <a:latin typeface="Calibri" pitchFamily="34" charset="0"/>
              <a:ea typeface="Calibri" pitchFamily="34" charset="0"/>
            </a:endParaRPr>
          </a:p>
        </p:txBody>
      </p:sp>
      <p:sp>
        <p:nvSpPr>
          <p:cNvPr id="16409" name="Rectangle 25"/>
          <p:cNvSpPr>
            <a:spLocks noChangeArrowheads="1"/>
          </p:cNvSpPr>
          <p:nvPr/>
        </p:nvSpPr>
        <p:spPr bwMode="auto">
          <a:xfrm>
            <a:off x="-5726113" y="9366250"/>
            <a:ext cx="184150" cy="701675"/>
          </a:xfrm>
          <a:prstGeom prst="rect">
            <a:avLst/>
          </a:prstGeom>
          <a:noFill/>
          <a:ln w="9525">
            <a:noFill/>
            <a:miter lim="800000"/>
            <a:headEnd/>
            <a:tailEnd/>
          </a:ln>
          <a:effectLst/>
        </p:spPr>
        <p:txBody>
          <a:bodyPr wrap="none" anchor="ctr">
            <a:spAutoFit/>
          </a:bodyPr>
          <a:lstStyle/>
          <a:p>
            <a:br>
              <a:rPr lang="en-CA" sz="400"/>
            </a:br>
            <a:endParaRPr lang="en-CA">
              <a:latin typeface="Calibri" pitchFamily="34" charset="0"/>
            </a:endParaRPr>
          </a:p>
          <a:p>
            <a:pPr eaLnBrk="0" hangingPunct="0"/>
            <a:endParaRPr lang="en-CA">
              <a:latin typeface="Calibri" pitchFamily="34" charset="0"/>
            </a:endParaRPr>
          </a:p>
        </p:txBody>
      </p:sp>
      <p:sp>
        <p:nvSpPr>
          <p:cNvPr id="16410" name="Rectangle 26"/>
          <p:cNvSpPr>
            <a:spLocks noChangeArrowheads="1"/>
          </p:cNvSpPr>
          <p:nvPr/>
        </p:nvSpPr>
        <p:spPr bwMode="auto">
          <a:xfrm>
            <a:off x="-5726113" y="12239625"/>
            <a:ext cx="6858001" cy="0"/>
          </a:xfrm>
          <a:prstGeom prst="rect">
            <a:avLst/>
          </a:prstGeom>
          <a:noFill/>
          <a:ln w="9525">
            <a:noFill/>
            <a:miter lim="800000"/>
            <a:headEnd/>
            <a:tailEnd/>
          </a:ln>
          <a:effectLst/>
        </p:spPr>
        <p:txBody>
          <a:bodyPr wrap="none" anchor="ctr">
            <a:spAutoFit/>
          </a:bodyPr>
          <a:lstStyle/>
          <a:p>
            <a:endParaRPr lang="en-CA">
              <a:latin typeface="Calibri" pitchFamily="34" charset="0"/>
            </a:endParaRPr>
          </a:p>
        </p:txBody>
      </p:sp>
      <p:sp>
        <p:nvSpPr>
          <p:cNvPr id="3" name="TextBox 2">
            <a:extLst>
              <a:ext uri="{FF2B5EF4-FFF2-40B4-BE49-F238E27FC236}">
                <a16:creationId xmlns:a16="http://schemas.microsoft.com/office/drawing/2014/main" id="{48A2DFC5-F128-2870-F0FB-6419E0DC939B}"/>
              </a:ext>
            </a:extLst>
          </p:cNvPr>
          <p:cNvSpPr txBox="1"/>
          <p:nvPr/>
        </p:nvSpPr>
        <p:spPr>
          <a:xfrm>
            <a:off x="354968" y="366681"/>
            <a:ext cx="6148064" cy="5878532"/>
          </a:xfrm>
          <a:prstGeom prst="rect">
            <a:avLst/>
          </a:prstGeom>
          <a:noFill/>
        </p:spPr>
        <p:txBody>
          <a:bodyPr wrap="square">
            <a:spAutoFit/>
          </a:bodyPr>
          <a:lstStyle/>
          <a:p>
            <a:pPr algn="ctr"/>
            <a:r>
              <a:rPr lang="en-GB" sz="1800" dirty="0">
                <a:solidFill>
                  <a:srgbClr val="000000"/>
                </a:solidFill>
                <a:effectLst/>
                <a:latin typeface="Times New Roman" panose="02020603050405020304" pitchFamily="18" charset="0"/>
                <a:ea typeface="Times New Roman" panose="02020603050405020304" pitchFamily="18" charset="0"/>
              </a:rPr>
              <a:t>Study of the ecology and distribution of mussels in the Wolastoq</a:t>
            </a:r>
          </a:p>
          <a:p>
            <a:pPr algn="ctr"/>
            <a:r>
              <a:rPr lang="en-GB" sz="1000" dirty="0">
                <a:solidFill>
                  <a:srgbClr val="000000"/>
                </a:solidFill>
                <a:latin typeface="Times New Roman" panose="02020603050405020304" pitchFamily="18" charset="0"/>
                <a:ea typeface="Times New Roman" panose="02020603050405020304" pitchFamily="18" charset="0"/>
              </a:rPr>
              <a:t>By Dr Aruna Jayawardane</a:t>
            </a:r>
          </a:p>
          <a:p>
            <a:pPr algn="ctr"/>
            <a:endParaRPr lang="en-GB" sz="1000" dirty="0">
              <a:solidFill>
                <a:srgbClr val="000000"/>
              </a:solidFill>
              <a:effectLst/>
              <a:latin typeface="Times New Roman" panose="02020603050405020304" pitchFamily="18" charset="0"/>
              <a:ea typeface="Times New Roman" panose="02020603050405020304" pitchFamily="18" charset="0"/>
            </a:endParaRPr>
          </a:p>
          <a:p>
            <a:pPr algn="ctr"/>
            <a:endParaRPr lang="en-GB" sz="1000" dirty="0">
              <a:solidFill>
                <a:srgbClr val="000000"/>
              </a:solidFill>
              <a:latin typeface="Times New Roman" panose="02020603050405020304" pitchFamily="18" charset="0"/>
              <a:ea typeface="Times New Roman" panose="02020603050405020304" pitchFamily="18" charset="0"/>
            </a:endParaRPr>
          </a:p>
          <a:p>
            <a:pPr algn="ctr"/>
            <a:endParaRPr lang="en-US" sz="1000" dirty="0">
              <a:effectLst/>
              <a:latin typeface="Times New Roman" panose="02020603050405020304" pitchFamily="18" charset="0"/>
              <a:ea typeface="Times New Roman" panose="02020603050405020304" pitchFamily="18" charset="0"/>
            </a:endParaRPr>
          </a:p>
          <a:p>
            <a:r>
              <a:rPr lang="en-GB" sz="18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Times New Roman" panose="02020603050405020304" pitchFamily="18" charset="0"/>
                <a:ea typeface="Times New Roman" panose="02020603050405020304" pitchFamily="18" charset="0"/>
              </a:rPr>
              <a:t>Freshwater mussels are the most </a:t>
            </a:r>
            <a:r>
              <a:rPr lang="en-GB" sz="1000" dirty="0" err="1">
                <a:solidFill>
                  <a:srgbClr val="000000"/>
                </a:solidFill>
                <a:effectLst/>
                <a:latin typeface="Times New Roman" panose="02020603050405020304" pitchFamily="18" charset="0"/>
                <a:ea typeface="Times New Roman" panose="02020603050405020304" pitchFamily="18" charset="0"/>
              </a:rPr>
              <a:t>imperiled</a:t>
            </a:r>
            <a:r>
              <a:rPr lang="en-GB" sz="1000" dirty="0">
                <a:solidFill>
                  <a:srgbClr val="000000"/>
                </a:solidFill>
                <a:effectLst/>
                <a:latin typeface="Times New Roman" panose="02020603050405020304" pitchFamily="18" charset="0"/>
                <a:ea typeface="Times New Roman" panose="02020603050405020304" pitchFamily="18" charset="0"/>
              </a:rPr>
              <a:t> group of organisms in North America with ~75% of species considered endangered, threatened, or at risk. According to SARA, New Brunswick has one species that is extirpated (Dwarf </a:t>
            </a:r>
            <a:r>
              <a:rPr lang="en-GB" sz="1000" dirty="0" err="1">
                <a:solidFill>
                  <a:srgbClr val="000000"/>
                </a:solidFill>
                <a:effectLst/>
                <a:latin typeface="Times New Roman" panose="02020603050405020304" pitchFamily="18" charset="0"/>
                <a:ea typeface="Times New Roman" panose="02020603050405020304" pitchFamily="18" charset="0"/>
              </a:rPr>
              <a:t>Wedgemussel</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Alasmidonta</a:t>
            </a:r>
            <a:r>
              <a:rPr lang="en-GB" sz="1000" i="1"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heterodon</a:t>
            </a:r>
            <a:r>
              <a:rPr lang="en-GB" sz="1000" dirty="0">
                <a:solidFill>
                  <a:srgbClr val="000000"/>
                </a:solidFill>
                <a:effectLst/>
                <a:latin typeface="Times New Roman" panose="02020603050405020304" pitchFamily="18" charset="0"/>
                <a:ea typeface="Times New Roman" panose="02020603050405020304" pitchFamily="18" charset="0"/>
              </a:rPr>
              <a:t>), two species of special concern (Yellow </a:t>
            </a:r>
            <a:r>
              <a:rPr lang="en-GB" sz="1000" dirty="0" err="1">
                <a:solidFill>
                  <a:srgbClr val="000000"/>
                </a:solidFill>
                <a:effectLst/>
                <a:latin typeface="Times New Roman" panose="02020603050405020304" pitchFamily="18" charset="0"/>
                <a:ea typeface="Times New Roman" panose="02020603050405020304" pitchFamily="18" charset="0"/>
              </a:rPr>
              <a:t>Lampmussel</a:t>
            </a:r>
            <a:r>
              <a:rPr lang="en-GB" sz="1000"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Lampsilis</a:t>
            </a:r>
            <a:r>
              <a:rPr lang="en-GB" sz="1000" i="1"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cariosa</a:t>
            </a:r>
            <a:r>
              <a:rPr lang="en-GB" sz="1000" dirty="0">
                <a:solidFill>
                  <a:srgbClr val="000000"/>
                </a:solidFill>
                <a:effectLst/>
                <a:latin typeface="Times New Roman" panose="02020603050405020304" pitchFamily="18" charset="0"/>
                <a:ea typeface="Times New Roman" panose="02020603050405020304" pitchFamily="18" charset="0"/>
              </a:rPr>
              <a:t>] and Brook Floater [</a:t>
            </a:r>
            <a:r>
              <a:rPr lang="en-GB" sz="1000" i="1" dirty="0" err="1">
                <a:solidFill>
                  <a:srgbClr val="000000"/>
                </a:solidFill>
                <a:effectLst/>
                <a:latin typeface="Times New Roman" panose="02020603050405020304" pitchFamily="18" charset="0"/>
                <a:ea typeface="Times New Roman" panose="02020603050405020304" pitchFamily="18" charset="0"/>
              </a:rPr>
              <a:t>Alasmidonta</a:t>
            </a:r>
            <a:r>
              <a:rPr lang="en-GB" sz="1000" i="1"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varicosa</a:t>
            </a:r>
            <a:r>
              <a:rPr lang="en-GB" sz="1000" dirty="0">
                <a:solidFill>
                  <a:srgbClr val="000000"/>
                </a:solidFill>
                <a:effectLst/>
                <a:latin typeface="Times New Roman" panose="02020603050405020304" pitchFamily="18" charset="0"/>
                <a:ea typeface="Times New Roman" panose="02020603050405020304" pitchFamily="18" charset="0"/>
              </a:rPr>
              <a:t>]), one species considered sensitive (Triangle Floater; </a:t>
            </a:r>
            <a:r>
              <a:rPr lang="en-GB" sz="1000" i="1" dirty="0" err="1">
                <a:solidFill>
                  <a:srgbClr val="000000"/>
                </a:solidFill>
                <a:effectLst/>
                <a:latin typeface="Times New Roman" panose="02020603050405020304" pitchFamily="18" charset="0"/>
                <a:ea typeface="Times New Roman" panose="02020603050405020304" pitchFamily="18" charset="0"/>
              </a:rPr>
              <a:t>Alasmidonta</a:t>
            </a:r>
            <a:r>
              <a:rPr lang="en-GB" sz="1000" i="1"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undulata</a:t>
            </a:r>
            <a:r>
              <a:rPr lang="en-GB" sz="1000" dirty="0">
                <a:solidFill>
                  <a:srgbClr val="000000"/>
                </a:solidFill>
                <a:effectLst/>
                <a:latin typeface="Times New Roman" panose="02020603050405020304" pitchFamily="18" charset="0"/>
                <a:ea typeface="Times New Roman" panose="02020603050405020304" pitchFamily="18" charset="0"/>
              </a:rPr>
              <a:t>), and two species with insufficient data to assess their status within New Brunswick (Tidewater Mucket [</a:t>
            </a:r>
            <a:r>
              <a:rPr lang="en-GB" sz="1000" i="1" dirty="0" err="1">
                <a:solidFill>
                  <a:srgbClr val="000000"/>
                </a:solidFill>
                <a:effectLst/>
                <a:latin typeface="Times New Roman" panose="02020603050405020304" pitchFamily="18" charset="0"/>
                <a:ea typeface="Times New Roman" panose="02020603050405020304" pitchFamily="18" charset="0"/>
              </a:rPr>
              <a:t>Leptodea</a:t>
            </a:r>
            <a:r>
              <a:rPr lang="en-GB" sz="1000" i="1" dirty="0">
                <a:solidFill>
                  <a:srgbClr val="000000"/>
                </a:solidFill>
                <a:effectLst/>
                <a:latin typeface="Times New Roman" panose="02020603050405020304" pitchFamily="18" charset="0"/>
                <a:ea typeface="Times New Roman" panose="02020603050405020304" pitchFamily="18" charset="0"/>
              </a:rPr>
              <a:t> </a:t>
            </a:r>
            <a:r>
              <a:rPr lang="en-GB" sz="1000" i="1" dirty="0" err="1">
                <a:solidFill>
                  <a:srgbClr val="000000"/>
                </a:solidFill>
                <a:effectLst/>
                <a:latin typeface="Times New Roman" panose="02020603050405020304" pitchFamily="18" charset="0"/>
                <a:ea typeface="Times New Roman" panose="02020603050405020304" pitchFamily="18" charset="0"/>
              </a:rPr>
              <a:t>ochracea</a:t>
            </a:r>
            <a:r>
              <a:rPr lang="en-GB" sz="1000" dirty="0">
                <a:solidFill>
                  <a:srgbClr val="000000"/>
                </a:solidFill>
                <a:effectLst/>
                <a:latin typeface="Times New Roman" panose="02020603050405020304" pitchFamily="18" charset="0"/>
                <a:ea typeface="Times New Roman" panose="02020603050405020304" pitchFamily="18" charset="0"/>
              </a:rPr>
              <a:t>] and Creeper [</a:t>
            </a:r>
            <a:r>
              <a:rPr lang="en-GB" sz="1000" i="1" dirty="0" err="1">
                <a:solidFill>
                  <a:srgbClr val="000000"/>
                </a:solidFill>
                <a:effectLst/>
                <a:latin typeface="Times New Roman" panose="02020603050405020304" pitchFamily="18" charset="0"/>
                <a:ea typeface="Times New Roman" panose="02020603050405020304" pitchFamily="18" charset="0"/>
              </a:rPr>
              <a:t>Strophitus</a:t>
            </a:r>
            <a:r>
              <a:rPr lang="en-GB" sz="1000" i="1" dirty="0">
                <a:solidFill>
                  <a:srgbClr val="000000"/>
                </a:solidFill>
                <a:effectLst/>
                <a:latin typeface="Times New Roman" panose="02020603050405020304" pitchFamily="18" charset="0"/>
                <a:ea typeface="Times New Roman" panose="02020603050405020304" pitchFamily="18" charset="0"/>
              </a:rPr>
              <a:t> undulatus</a:t>
            </a:r>
            <a:r>
              <a:rPr lang="en-GB" sz="1000" dirty="0">
                <a:solidFill>
                  <a:srgbClr val="000000"/>
                </a:solidFill>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Times New Roman" panose="02020603050405020304" pitchFamily="18" charset="0"/>
                <a:ea typeface="Times New Roman" panose="02020603050405020304" pitchFamily="18" charset="0"/>
              </a:rPr>
              <a:t>In 2024, MNCC will conduct a study in collaboration with the Biology Department of UNB to understand the distribution and ecology of the Yellow </a:t>
            </a:r>
            <a:r>
              <a:rPr lang="en-GB" sz="1000" dirty="0" err="1">
                <a:solidFill>
                  <a:srgbClr val="000000"/>
                </a:solidFill>
                <a:effectLst/>
                <a:latin typeface="Times New Roman" panose="02020603050405020304" pitchFamily="18" charset="0"/>
                <a:ea typeface="Times New Roman" panose="02020603050405020304" pitchFamily="18" charset="0"/>
              </a:rPr>
              <a:t>lampmussel</a:t>
            </a:r>
            <a:r>
              <a:rPr lang="en-GB" sz="1000" dirty="0">
                <a:solidFill>
                  <a:srgbClr val="000000"/>
                </a:solidFill>
                <a:effectLst/>
                <a:latin typeface="Times New Roman" panose="02020603050405020304" pitchFamily="18" charset="0"/>
                <a:ea typeface="Times New Roman" panose="02020603050405020304" pitchFamily="18" charset="0"/>
              </a:rPr>
              <a:t> (YLM) but the study will undoubtedly provide data on other endemic freshwater mussel species based on the novel approaches we propose for mussel detection and monitoring. This study is the extension of the investigation conducted in the summer of 2023 to evaluate the ecology of mussels in the Wolastoq. During the proposed assessment, we are planning to conduct a survey of host fishes of YLM and to assess the timing of glochidia release in the vicinity of YLM populations that we identified in the Salmon and Canaan Rivers. We will use small-mesh fyke nets for the collection of small-bodied fishes and plankton nets for the collection of glochidia, respectively.  In 2023, we successfully collected white perch, yellow perch, pumpkinseed, and redbreast sunfish and found that white perch and yellow perch are documented hosts for YLM, but many other endemic fishes have never been assessed regarding permittivity.</a:t>
            </a:r>
            <a:endParaRPr lang="en-US"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Times New Roman" panose="02020603050405020304" pitchFamily="18" charset="0"/>
            </a:endParaRPr>
          </a:p>
          <a:p>
            <a:r>
              <a:rPr lang="en-GB" sz="1000" dirty="0">
                <a:solidFill>
                  <a:srgbClr val="000000"/>
                </a:solidFill>
                <a:effectLst/>
                <a:latin typeface="Times New Roman" panose="02020603050405020304" pitchFamily="18" charset="0"/>
                <a:ea typeface="Times New Roman" panose="02020603050405020304" pitchFamily="18" charset="0"/>
              </a:rPr>
              <a:t>Historically, freshwater mussel assessment and monitoring programs have employed morphological characteristics restricted to the mussel's adult life stage. This often requires lethal sampling and the personnel qualified to carry out species-level diagnostic surveys that are restricted to taxonomists with many years of experience.  Moreover, our recent data from the Wolastoq revealed that some species are morphologically indistinguishable even as adults.  Misidentifications of freshwater mussels can over- or under-estimate population sizes.  The novel approach that we will use during the study to identify mussels using DNA sequencing will be instrumental in enhancing the conservation and management of the mussel populations in the river. During the proposed investigation, we are planning to catch known host fish of YLM and separate glochidia larvae from their gills. Initially, we will morphologically identify the larvae and then they will be identified based on the mitochondrial DNA sequencing. We are planning to identify new populations of YLM and other mussel species in the river and their fish hosts during the proposed study. In addition, the timing of glochidia release by known host fishes will also be investigated during the study.</a:t>
            </a:r>
            <a:endParaRPr lang="en-US" sz="100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EF38D94D-1399-248A-8550-E4365659E9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6395430"/>
            <a:ext cx="1304925" cy="1652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A8C2B4-690D-AB73-AB73-5FA23E659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26" y="6427180"/>
            <a:ext cx="1304923" cy="16522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1D56666-4702-D7D6-2C69-48D9283E38ED}"/>
              </a:ext>
            </a:extLst>
          </p:cNvPr>
          <p:cNvSpPr txBox="1"/>
          <p:nvPr/>
        </p:nvSpPr>
        <p:spPr>
          <a:xfrm>
            <a:off x="602648" y="8063985"/>
            <a:ext cx="925127" cy="246221"/>
          </a:xfrm>
          <a:prstGeom prst="rect">
            <a:avLst/>
          </a:prstGeom>
          <a:noFill/>
        </p:spPr>
        <p:txBody>
          <a:bodyPr wrap="square" rtlCol="0">
            <a:spAutoFit/>
          </a:bodyPr>
          <a:lstStyle/>
          <a:p>
            <a:r>
              <a:rPr lang="en-CA" sz="1000" dirty="0" err="1">
                <a:latin typeface="Times New Roman" panose="02020603050405020304" pitchFamily="18" charset="0"/>
                <a:cs typeface="Times New Roman" panose="02020603050405020304" pitchFamily="18" charset="0"/>
              </a:rPr>
              <a:t>Lampmussel</a:t>
            </a:r>
            <a:endParaRPr lang="en-US" sz="1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0F084B7-CF48-5645-4874-14CF2A708CAD}"/>
              </a:ext>
            </a:extLst>
          </p:cNvPr>
          <p:cNvSpPr txBox="1"/>
          <p:nvPr/>
        </p:nvSpPr>
        <p:spPr>
          <a:xfrm>
            <a:off x="5196462" y="8091504"/>
            <a:ext cx="1440160" cy="246221"/>
          </a:xfrm>
          <a:prstGeom prst="rect">
            <a:avLst/>
          </a:prstGeom>
          <a:noFill/>
        </p:spPr>
        <p:txBody>
          <a:bodyPr wrap="square" rtlCol="0">
            <a:spAutoFit/>
          </a:bodyPr>
          <a:lstStyle/>
          <a:p>
            <a:r>
              <a:rPr lang="en-CA" sz="1000" dirty="0">
                <a:latin typeface="Times New Roman" panose="02020603050405020304" pitchFamily="18" charset="0"/>
                <a:cs typeface="Times New Roman" panose="02020603050405020304" pitchFamily="18" charset="0"/>
              </a:rPr>
              <a:t>Yellow Mussel</a:t>
            </a:r>
            <a:endParaRPr lang="en-US" sz="1000" dirty="0">
              <a:latin typeface="Times New Roman" panose="02020603050405020304" pitchFamily="18" charset="0"/>
              <a:cs typeface="Times New Roman" panose="02020603050405020304" pitchFamily="18" charset="0"/>
            </a:endParaRPr>
          </a:p>
        </p:txBody>
      </p:sp>
      <p:pic>
        <p:nvPicPr>
          <p:cNvPr id="1030" name="Picture 6">
            <a:extLst>
              <a:ext uri="{FF2B5EF4-FFF2-40B4-BE49-F238E27FC236}">
                <a16:creationId xmlns:a16="http://schemas.microsoft.com/office/drawing/2014/main" id="{A77B9F11-10B9-7FC5-B6A1-9E3182BD5D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234" y="6532178"/>
            <a:ext cx="1304925" cy="14422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FFF9934-CF88-556E-49C9-873ADFD863C7}"/>
              </a:ext>
            </a:extLst>
          </p:cNvPr>
          <p:cNvSpPr txBox="1"/>
          <p:nvPr/>
        </p:nvSpPr>
        <p:spPr>
          <a:xfrm>
            <a:off x="2166089" y="8079395"/>
            <a:ext cx="1262912" cy="246221"/>
          </a:xfrm>
          <a:prstGeom prst="rect">
            <a:avLst/>
          </a:prstGeom>
          <a:noFill/>
        </p:spPr>
        <p:txBody>
          <a:bodyPr wrap="square" rtlCol="0">
            <a:spAutoFit/>
          </a:bodyPr>
          <a:lstStyle/>
          <a:p>
            <a:r>
              <a:rPr lang="en-CA" sz="1000" dirty="0">
                <a:latin typeface="Times New Roman" panose="02020603050405020304" pitchFamily="18" charset="0"/>
                <a:cs typeface="Times New Roman" panose="02020603050405020304" pitchFamily="18" charset="0"/>
              </a:rPr>
              <a:t>Wedge mussel</a:t>
            </a:r>
            <a:endParaRPr lang="en-US" sz="1000" dirty="0">
              <a:latin typeface="Times New Roman" panose="02020603050405020304" pitchFamily="18" charset="0"/>
              <a:cs typeface="Times New Roman" panose="02020603050405020304" pitchFamily="18" charset="0"/>
            </a:endParaRPr>
          </a:p>
        </p:txBody>
      </p:sp>
      <p:pic>
        <p:nvPicPr>
          <p:cNvPr id="1032" name="Picture 8">
            <a:extLst>
              <a:ext uri="{FF2B5EF4-FFF2-40B4-BE49-F238E27FC236}">
                <a16:creationId xmlns:a16="http://schemas.microsoft.com/office/drawing/2014/main" id="{051C3881-EB9B-D516-0EAA-CBF123467BB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2849" y="6405427"/>
            <a:ext cx="1152127" cy="16181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40D150-3D9B-9F00-3078-ED8813777DE9}"/>
              </a:ext>
            </a:extLst>
          </p:cNvPr>
          <p:cNvSpPr txBox="1"/>
          <p:nvPr/>
        </p:nvSpPr>
        <p:spPr>
          <a:xfrm>
            <a:off x="3675944" y="8023622"/>
            <a:ext cx="925936" cy="246221"/>
          </a:xfrm>
          <a:prstGeom prst="rect">
            <a:avLst/>
          </a:prstGeom>
          <a:noFill/>
        </p:spPr>
        <p:txBody>
          <a:bodyPr wrap="square" rtlCol="0">
            <a:spAutoFit/>
          </a:bodyPr>
          <a:lstStyle/>
          <a:p>
            <a:r>
              <a:rPr lang="en-CA" sz="1000" dirty="0">
                <a:latin typeface="Times New Roman" panose="02020603050405020304" pitchFamily="18" charset="0"/>
                <a:cs typeface="Times New Roman" panose="02020603050405020304" pitchFamily="18" charset="0"/>
              </a:rPr>
              <a:t>Brook floater</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6192838" y="8867775"/>
            <a:ext cx="647700" cy="276225"/>
          </a:xfrm>
          <a:prstGeom prst="rect">
            <a:avLst/>
          </a:prstGeom>
          <a:noFill/>
          <a:ln w="9525">
            <a:noFill/>
            <a:miter lim="800000"/>
            <a:headEnd/>
            <a:tailEnd/>
          </a:ln>
        </p:spPr>
        <p:txBody>
          <a:bodyPr>
            <a:spAutoFit/>
          </a:bodyPr>
          <a:lstStyle/>
          <a:p>
            <a:r>
              <a:rPr lang="en-CA" sz="1200">
                <a:latin typeface="Calibri" pitchFamily="34" charset="0"/>
              </a:rPr>
              <a:t>Page 4</a:t>
            </a:r>
          </a:p>
        </p:txBody>
      </p:sp>
      <p:sp>
        <p:nvSpPr>
          <p:cNvPr id="3" name="TextBox 2">
            <a:extLst>
              <a:ext uri="{FF2B5EF4-FFF2-40B4-BE49-F238E27FC236}">
                <a16:creationId xmlns:a16="http://schemas.microsoft.com/office/drawing/2014/main" id="{2F55D6A1-EF99-FD40-8C41-BE0CCE640887}"/>
              </a:ext>
            </a:extLst>
          </p:cNvPr>
          <p:cNvSpPr txBox="1"/>
          <p:nvPr/>
        </p:nvSpPr>
        <p:spPr>
          <a:xfrm>
            <a:off x="620688" y="199964"/>
            <a:ext cx="5832647" cy="3693319"/>
          </a:xfrm>
          <a:prstGeom prst="rect">
            <a:avLst/>
          </a:prstGeom>
          <a:noFill/>
        </p:spPr>
        <p:txBody>
          <a:bodyPr wrap="square">
            <a:spAutoFit/>
          </a:bodyPr>
          <a:lstStyle/>
          <a:p>
            <a:pPr algn="ctr"/>
            <a:r>
              <a:rPr lang="en-CA" sz="1200" b="1" dirty="0">
                <a:effectLst/>
                <a:latin typeface="Times New Roman" panose="02020603050405020304" pitchFamily="18" charset="0"/>
                <a:ea typeface="Calibri" panose="020F0502020204030204" pitchFamily="34" charset="0"/>
                <a:cs typeface="Times New Roman" panose="02020603050405020304" pitchFamily="18" charset="0"/>
              </a:rPr>
              <a:t>Winter Update 2023-24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Commercial Fishery Liaison Coordinator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CA" sz="1200" dirty="0">
                <a:effectLst/>
                <a:latin typeface="Times New Roman" panose="02020603050405020304" pitchFamily="18" charset="0"/>
                <a:ea typeface="Calibri" panose="020F0502020204030204" pitchFamily="34" charset="0"/>
                <a:cs typeface="Times New Roman" panose="02020603050405020304" pitchFamily="18" charset="0"/>
              </a:rPr>
              <a:t>Maliseet Nation Conservation Council</a:t>
            </a:r>
          </a:p>
          <a:p>
            <a:pPr algn="ctr"/>
            <a:r>
              <a:rPr lang="en-CA" sz="900" dirty="0">
                <a:latin typeface="Times New Roman" panose="02020603050405020304" pitchFamily="18" charset="0"/>
                <a:ea typeface="Calibri" panose="020F0502020204030204" pitchFamily="34" charset="0"/>
                <a:cs typeface="Times New Roman" panose="02020603050405020304" pitchFamily="18" charset="0"/>
              </a:rPr>
              <a:t>By Roger Sark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b="1" u="sng" dirty="0">
                <a:effectLst/>
                <a:latin typeface="Times New Roman" panose="02020603050405020304" pitchFamily="18" charset="0"/>
                <a:ea typeface="Calibri" panose="020F0502020204030204" pitchFamily="34" charset="0"/>
                <a:cs typeface="Times New Roman" panose="02020603050405020304" pitchFamily="18" charset="0"/>
              </a:rPr>
              <a:t>Scallop Stock Status 2023-24</a:t>
            </a:r>
            <a:r>
              <a:rPr lang="en-CA" sz="12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effectLst/>
                <a:latin typeface="Times New Roman" panose="02020603050405020304" pitchFamily="18" charset="0"/>
                <a:ea typeface="Calibri" panose="020F0502020204030204" pitchFamily="34" charset="0"/>
                <a:cs typeface="Times New Roman" panose="02020603050405020304" pitchFamily="18" charset="0"/>
              </a:rPr>
              <a:t>Hi everyone, the following is an update on the current stock status for scallops in the Bay of Fundy, SFA 1-6.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effectLst/>
                <a:latin typeface="Times New Roman" panose="02020603050405020304" pitchFamily="18" charset="0"/>
                <a:ea typeface="Calibri" panose="020F0502020204030204" pitchFamily="34" charset="0"/>
                <a:cs typeface="Times New Roman" panose="02020603050405020304" pitchFamily="18" charset="0"/>
              </a:rPr>
              <a:t>Harvesting scallops in the Bay of Fundy includes commercial, communal commercial, and Food, Social, and Ceremonial. There are 3 commercial fleets that operate in the Bay of Fundy: Full Bay, Mid Bay, and Upper Bay fleets. The fishery is managed using limited entry, drag gear size, seasonal closures, minimum shell height, and meat counts. The Full Bay fleet operates under an Individual Transferable Quota, while the other fleets are competitive within a TAC.</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effectLst/>
                <a:latin typeface="Times New Roman" panose="02020603050405020304" pitchFamily="18" charset="0"/>
                <a:ea typeface="Calibri" panose="020F0502020204030204" pitchFamily="34" charset="0"/>
                <a:cs typeface="Times New Roman" panose="02020603050405020304" pitchFamily="18" charset="0"/>
              </a:rPr>
              <a:t>The Bay of Fundy Scallop surveys are done annually by DFO. Scallop removals accounted for assessment include the commercial landings and FSC catch. Recreational landings and other FSC gear types are not recorded.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effectLst/>
                <a:latin typeface="Times New Roman" panose="02020603050405020304" pitchFamily="18" charset="0"/>
                <a:ea typeface="Calibri" panose="020F0502020204030204" pitchFamily="34" charset="0"/>
                <a:cs typeface="Times New Roman" panose="02020603050405020304" pitchFamily="18" charset="0"/>
              </a:rPr>
              <a:t>Scallop conditions in 2023 was the highest observed in the time series. The abundance was similar in all areas of SFA 1-6. Biomass increase ranged from 29% to 52%.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CA" sz="1200" dirty="0">
                <a:effectLst/>
                <a:latin typeface="Times New Roman" panose="02020603050405020304" pitchFamily="18" charset="0"/>
                <a:ea typeface="Calibri" panose="020F0502020204030204" pitchFamily="34" charset="0"/>
                <a:cs typeface="Times New Roman" panose="02020603050405020304" pitchFamily="18" charset="0"/>
              </a:rPr>
              <a:t>The Bay of Fundy scallop is in the Healthy Zone.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9" name="Picture 5">
            <a:extLst>
              <a:ext uri="{FF2B5EF4-FFF2-40B4-BE49-F238E27FC236}">
                <a16:creationId xmlns:a16="http://schemas.microsoft.com/office/drawing/2014/main" id="{D5B803F4-D51C-8A1A-FDB8-CB7B936F3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4120496"/>
            <a:ext cx="1672380" cy="15729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graph showing the health and safety of a healthy diet&#10;&#10;Description automatically generated with medium confidence">
            <a:extLst>
              <a:ext uri="{FF2B5EF4-FFF2-40B4-BE49-F238E27FC236}">
                <a16:creationId xmlns:a16="http://schemas.microsoft.com/office/drawing/2014/main" id="{130BE196-F32C-FCEF-4BFE-B7CDECF52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616" y="4120497"/>
            <a:ext cx="1672380" cy="15729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graph showing the health and safety of a healthy&#10;&#10;Description automatically generated with medium confidence">
            <a:extLst>
              <a:ext uri="{FF2B5EF4-FFF2-40B4-BE49-F238E27FC236}">
                <a16:creationId xmlns:a16="http://schemas.microsoft.com/office/drawing/2014/main" id="{BC173FAD-6FA0-B94B-E73D-A9143930D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955" y="4120497"/>
            <a:ext cx="1672380" cy="15729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diagram of a health hazard&#10;&#10;Description automatically generated with medium confidence">
            <a:extLst>
              <a:ext uri="{FF2B5EF4-FFF2-40B4-BE49-F238E27FC236}">
                <a16:creationId xmlns:a16="http://schemas.microsoft.com/office/drawing/2014/main" id="{AAA5FC84-AD83-C576-CE80-EFC2CFCDE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88" y="6543334"/>
            <a:ext cx="1870051" cy="152601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A graph showing the value of a healthy and critical&#10;&#10;Description automatically generated with medium confidence">
            <a:extLst>
              <a:ext uri="{FF2B5EF4-FFF2-40B4-BE49-F238E27FC236}">
                <a16:creationId xmlns:a16="http://schemas.microsoft.com/office/drawing/2014/main" id="{6C253CBE-2B9B-453C-44EB-3C21FE5884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616" y="6569484"/>
            <a:ext cx="1870051" cy="15309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89618CA-EDD6-6FC2-871A-4CEE4B605F27}"/>
              </a:ext>
            </a:extLst>
          </p:cNvPr>
          <p:cNvSpPr txBox="1"/>
          <p:nvPr/>
        </p:nvSpPr>
        <p:spPr>
          <a:xfrm>
            <a:off x="404664" y="5946789"/>
            <a:ext cx="6048671" cy="369332"/>
          </a:xfrm>
          <a:prstGeom prst="rect">
            <a:avLst/>
          </a:prstGeom>
          <a:noFill/>
        </p:spPr>
        <p:txBody>
          <a:bodyPr wrap="square">
            <a:spAutoFit/>
          </a:bodyPr>
          <a:lstStyle/>
          <a:p>
            <a:r>
              <a:rPr lang="en-CA" sz="1800" dirty="0">
                <a:effectLst/>
                <a:latin typeface="Arial" panose="020B0604020202020204" pitchFamily="34" charset="0"/>
                <a:ea typeface="Calibri" panose="020F0502020204030204" pitchFamily="34" charset="0"/>
                <a:cs typeface="Times New Roman" panose="02020603050405020304" pitchFamily="18" charset="0"/>
              </a:rPr>
              <a:t>SFA 2 has marginal habitat and is not monitored regularly.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8CCB4A5-8EC3-BC19-47AD-29C1D78846AC}"/>
              </a:ext>
            </a:extLst>
          </p:cNvPr>
          <p:cNvSpPr>
            <a:spLocks noChangeArrowheads="1"/>
          </p:cNvSpPr>
          <p:nvPr/>
        </p:nvSpPr>
        <p:spPr bwMode="auto">
          <a:xfrm>
            <a:off x="3095624" y="2074863"/>
            <a:ext cx="3597939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6" name="Picture 2">
            <a:extLst>
              <a:ext uri="{FF2B5EF4-FFF2-40B4-BE49-F238E27FC236}">
                <a16:creationId xmlns:a16="http://schemas.microsoft.com/office/drawing/2014/main" id="{0B6A6179-6333-3209-FEF0-753647AD6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37"/>
            <a:ext cx="6858000" cy="61642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02F42EE-F5BA-BE34-92DD-8E3F3D379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2" y="6300192"/>
            <a:ext cx="2808312" cy="28438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D74585F-8452-A254-E8A8-2098204B4784}"/>
              </a:ext>
            </a:extLst>
          </p:cNvPr>
          <p:cNvSpPr/>
          <p:nvPr/>
        </p:nvSpPr>
        <p:spPr>
          <a:xfrm>
            <a:off x="2906942" y="6633497"/>
            <a:ext cx="4104456" cy="2308324"/>
          </a:xfrm>
          <a:prstGeom prst="rect">
            <a:avLst/>
          </a:prstGeom>
          <a:noFill/>
        </p:spPr>
        <p:txBody>
          <a:bodyPr wrap="square" lIns="91440" tIns="45720" rIns="91440" bIns="45720">
            <a:spAutoFit/>
          </a:bodyPr>
          <a:lstStyle/>
          <a:p>
            <a:pPr algn="ctr"/>
            <a:r>
              <a:rPr lang="en-US" sz="3600" b="0" cap="none" spc="0" dirty="0">
                <a:ln w="0"/>
                <a:solidFill>
                  <a:srgbClr val="FF0000"/>
                </a:solidFill>
                <a:effectLst>
                  <a:outerShdw blurRad="38100" dist="25400" dir="5400000" algn="ctr" rotWithShape="0">
                    <a:srgbClr val="6E747A">
                      <a:alpha val="43000"/>
                    </a:srgbClr>
                  </a:outerShdw>
                </a:effectLst>
              </a:rPr>
              <a:t>Merry Christmas</a:t>
            </a:r>
          </a:p>
          <a:p>
            <a:pPr algn="ctr"/>
            <a:endParaRPr lang="en-US" sz="3600" b="0" cap="none" spc="0" dirty="0">
              <a:ln w="0"/>
              <a:solidFill>
                <a:srgbClr val="FF0000"/>
              </a:solidFill>
              <a:effectLst>
                <a:outerShdw blurRad="38100" dist="25400" dir="5400000" algn="ctr" rotWithShape="0">
                  <a:srgbClr val="6E747A">
                    <a:alpha val="43000"/>
                  </a:srgbClr>
                </a:outerShdw>
              </a:effectLst>
            </a:endParaRPr>
          </a:p>
          <a:p>
            <a:pPr algn="ctr"/>
            <a:r>
              <a:rPr lang="en-US" sz="3600" dirty="0" err="1">
                <a:ln w="0"/>
                <a:solidFill>
                  <a:srgbClr val="FF0000"/>
                </a:solidFill>
                <a:effectLst>
                  <a:outerShdw blurRad="38100" dist="25400" dir="5400000" algn="ctr" rotWithShape="0">
                    <a:srgbClr val="6E747A">
                      <a:alpha val="43000"/>
                    </a:srgbClr>
                  </a:outerShdw>
                </a:effectLst>
              </a:rPr>
              <a:t>Woli</a:t>
            </a:r>
            <a:endParaRPr lang="en-US" sz="3600" dirty="0">
              <a:ln w="0"/>
              <a:solidFill>
                <a:srgbClr val="FF0000"/>
              </a:solidFill>
              <a:effectLst>
                <a:outerShdw blurRad="38100" dist="25400" dir="5400000" algn="ctr" rotWithShape="0">
                  <a:srgbClr val="6E747A">
                    <a:alpha val="43000"/>
                  </a:srgbClr>
                </a:outerShdw>
              </a:effectLst>
            </a:endParaRPr>
          </a:p>
          <a:p>
            <a:pPr algn="ctr"/>
            <a:r>
              <a:rPr lang="en-US" sz="3600" b="0" cap="none" spc="0" dirty="0" err="1">
                <a:ln w="0"/>
                <a:solidFill>
                  <a:srgbClr val="FF0000"/>
                </a:solidFill>
                <a:effectLst>
                  <a:outerShdw blurRad="38100" dist="25400" dir="5400000" algn="ctr" rotWithShape="0">
                    <a:srgbClr val="6E747A">
                      <a:alpha val="43000"/>
                    </a:srgbClr>
                  </a:outerShdw>
                </a:effectLst>
              </a:rPr>
              <a:t>Nipayimiyan</a:t>
            </a:r>
            <a:endParaRPr lang="en-US" sz="3600" b="0" cap="none" spc="0" dirty="0">
              <a:ln w="0"/>
              <a:solidFill>
                <a:srgbClr val="FF0000"/>
              </a:solidFill>
              <a:effectLst>
                <a:outerShdw blurRad="38100" dist="25400" dir="5400000" algn="ctr" rotWithShape="0">
                  <a:srgbClr val="6E747A">
                    <a:alpha val="43000"/>
                  </a:srgbClr>
                </a:outerShdw>
              </a:effectLst>
            </a:endParaRPr>
          </a:p>
        </p:txBody>
      </p:sp>
      <p:sp>
        <p:nvSpPr>
          <p:cNvPr id="2" name="TextBox 1">
            <a:extLst>
              <a:ext uri="{FF2B5EF4-FFF2-40B4-BE49-F238E27FC236}">
                <a16:creationId xmlns:a16="http://schemas.microsoft.com/office/drawing/2014/main" id="{85892ABE-1DB3-3F38-73DC-802F7FF71C3D}"/>
              </a:ext>
            </a:extLst>
          </p:cNvPr>
          <p:cNvSpPr txBox="1"/>
          <p:nvPr/>
        </p:nvSpPr>
        <p:spPr>
          <a:xfrm>
            <a:off x="3364886" y="202179"/>
            <a:ext cx="1008112" cy="276999"/>
          </a:xfrm>
          <a:prstGeom prst="rect">
            <a:avLst/>
          </a:prstGeom>
          <a:noFill/>
        </p:spPr>
        <p:txBody>
          <a:bodyPr wrap="square" rtlCol="0">
            <a:spAutoFit/>
          </a:bodyPr>
          <a:lstStyle/>
          <a:p>
            <a:r>
              <a:rPr lang="en-CA" sz="1200" dirty="0" err="1">
                <a:latin typeface="Times New Roman" panose="02020603050405020304" pitchFamily="18" charset="0"/>
                <a:cs typeface="Times New Roman" panose="02020603050405020304" pitchFamily="18" charset="0"/>
              </a:rPr>
              <a:t>tihtokol</a:t>
            </a:r>
            <a:r>
              <a:rPr lang="en-CA" sz="1200" dirty="0">
                <a:latin typeface="Times New Roman" panose="02020603050405020304" pitchFamily="18" charset="0"/>
                <a:cs typeface="Times New Roman" panose="02020603050405020304" pitchFamily="18" charset="0"/>
              </a:rPr>
              <a:t>  owl</a:t>
            </a:r>
            <a:endParaRPr lang="en-US" sz="1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9ECD9A8-4246-18F6-22A0-59BCD7FA8FD9}"/>
              </a:ext>
            </a:extLst>
          </p:cNvPr>
          <p:cNvSpPr txBox="1"/>
          <p:nvPr/>
        </p:nvSpPr>
        <p:spPr>
          <a:xfrm>
            <a:off x="872716" y="6910010"/>
            <a:ext cx="1476164" cy="461665"/>
          </a:xfrm>
          <a:prstGeom prst="rect">
            <a:avLst/>
          </a:prstGeom>
          <a:noFill/>
        </p:spPr>
        <p:txBody>
          <a:bodyPr wrap="square" rtlCol="0">
            <a:spAutoFit/>
          </a:bodyPr>
          <a:lstStyle/>
          <a:p>
            <a:r>
              <a:rPr lang="en-CA" sz="1200" dirty="0" err="1"/>
              <a:t>cihkonaqc</a:t>
            </a:r>
            <a:endParaRPr lang="en-CA" sz="1200" dirty="0"/>
          </a:p>
          <a:p>
            <a:r>
              <a:rPr lang="en-CA" sz="1200" dirty="0"/>
              <a:t>turtle</a:t>
            </a:r>
          </a:p>
        </p:txBody>
      </p:sp>
      <p:sp>
        <p:nvSpPr>
          <p:cNvPr id="5" name="TextBox 4">
            <a:extLst>
              <a:ext uri="{FF2B5EF4-FFF2-40B4-BE49-F238E27FC236}">
                <a16:creationId xmlns:a16="http://schemas.microsoft.com/office/drawing/2014/main" id="{E428DDA8-59C0-4FA2-604E-C548D438473F}"/>
              </a:ext>
            </a:extLst>
          </p:cNvPr>
          <p:cNvSpPr txBox="1"/>
          <p:nvPr/>
        </p:nvSpPr>
        <p:spPr>
          <a:xfrm>
            <a:off x="1880828" y="1407420"/>
            <a:ext cx="774086" cy="461665"/>
          </a:xfrm>
          <a:prstGeom prst="rect">
            <a:avLst/>
          </a:prstGeom>
          <a:noFill/>
        </p:spPr>
        <p:txBody>
          <a:bodyPr wrap="square" rtlCol="0">
            <a:spAutoFit/>
          </a:bodyPr>
          <a:lstStyle/>
          <a:p>
            <a:r>
              <a:rPr lang="en-CA" sz="1200" dirty="0" err="1"/>
              <a:t>wast</a:t>
            </a:r>
            <a:endParaRPr lang="en-CA" sz="1200" dirty="0"/>
          </a:p>
          <a:p>
            <a:r>
              <a:rPr lang="en-CA" sz="1200" dirty="0"/>
              <a:t>snow</a:t>
            </a:r>
            <a:endParaRPr lang="en-US" sz="1200" dirty="0"/>
          </a:p>
        </p:txBody>
      </p:sp>
      <p:sp>
        <p:nvSpPr>
          <p:cNvPr id="7" name="TextBox 6">
            <a:extLst>
              <a:ext uri="{FF2B5EF4-FFF2-40B4-BE49-F238E27FC236}">
                <a16:creationId xmlns:a16="http://schemas.microsoft.com/office/drawing/2014/main" id="{94CF081C-6F88-5C14-71FB-4C8BD6ACB3E5}"/>
              </a:ext>
            </a:extLst>
          </p:cNvPr>
          <p:cNvSpPr txBox="1"/>
          <p:nvPr/>
        </p:nvSpPr>
        <p:spPr>
          <a:xfrm>
            <a:off x="1223528" y="290425"/>
            <a:ext cx="774086" cy="461665"/>
          </a:xfrm>
          <a:prstGeom prst="rect">
            <a:avLst/>
          </a:prstGeom>
          <a:noFill/>
        </p:spPr>
        <p:txBody>
          <a:bodyPr wrap="square" rtlCol="0">
            <a:spAutoFit/>
          </a:bodyPr>
          <a:lstStyle/>
          <a:p>
            <a:r>
              <a:rPr lang="en-CA" sz="1200" dirty="0" err="1"/>
              <a:t>opos</a:t>
            </a:r>
            <a:endParaRPr lang="en-CA" sz="1200" dirty="0"/>
          </a:p>
          <a:p>
            <a:r>
              <a:rPr lang="en-CA" sz="1200" dirty="0"/>
              <a:t>tree</a:t>
            </a:r>
            <a:endParaRPr lang="en-US" sz="1200" dirty="0"/>
          </a:p>
        </p:txBody>
      </p:sp>
      <p:sp>
        <p:nvSpPr>
          <p:cNvPr id="8" name="TextBox 7">
            <a:extLst>
              <a:ext uri="{FF2B5EF4-FFF2-40B4-BE49-F238E27FC236}">
                <a16:creationId xmlns:a16="http://schemas.microsoft.com/office/drawing/2014/main" id="{6B6342AB-4D5E-B83D-5C82-C97CA21C1120}"/>
              </a:ext>
            </a:extLst>
          </p:cNvPr>
          <p:cNvSpPr txBox="1"/>
          <p:nvPr/>
        </p:nvSpPr>
        <p:spPr>
          <a:xfrm>
            <a:off x="5574849" y="5913801"/>
            <a:ext cx="1058507" cy="461665"/>
          </a:xfrm>
          <a:prstGeom prst="rect">
            <a:avLst/>
          </a:prstGeom>
          <a:noFill/>
        </p:spPr>
        <p:txBody>
          <a:bodyPr wrap="square" rtlCol="0">
            <a:spAutoFit/>
          </a:bodyPr>
          <a:lstStyle/>
          <a:p>
            <a:r>
              <a:rPr lang="en-CA" sz="1200" dirty="0" err="1"/>
              <a:t>pskiyatqon</a:t>
            </a:r>
            <a:endParaRPr lang="en-CA" sz="1200" dirty="0"/>
          </a:p>
          <a:p>
            <a:r>
              <a:rPr lang="en-CA" sz="1200" dirty="0"/>
              <a:t>branch</a:t>
            </a:r>
            <a:endParaRPr lang="en-US" sz="1200" dirty="0"/>
          </a:p>
        </p:txBody>
      </p:sp>
      <p:sp>
        <p:nvSpPr>
          <p:cNvPr id="9" name="TextBox 8">
            <a:extLst>
              <a:ext uri="{FF2B5EF4-FFF2-40B4-BE49-F238E27FC236}">
                <a16:creationId xmlns:a16="http://schemas.microsoft.com/office/drawing/2014/main" id="{F4565E9D-43BA-4F7C-780A-1327DD48B865}"/>
              </a:ext>
            </a:extLst>
          </p:cNvPr>
          <p:cNvSpPr txBox="1"/>
          <p:nvPr/>
        </p:nvSpPr>
        <p:spPr>
          <a:xfrm>
            <a:off x="2474894" y="3971788"/>
            <a:ext cx="864096" cy="461665"/>
          </a:xfrm>
          <a:prstGeom prst="rect">
            <a:avLst/>
          </a:prstGeom>
          <a:noFill/>
        </p:spPr>
        <p:txBody>
          <a:bodyPr wrap="square" rtlCol="0">
            <a:spAutoFit/>
          </a:bodyPr>
          <a:lstStyle/>
          <a:p>
            <a:r>
              <a:rPr lang="en-CA" sz="1200" dirty="0" err="1"/>
              <a:t>wososs</a:t>
            </a:r>
            <a:endParaRPr lang="en-CA" sz="1200" dirty="0"/>
          </a:p>
          <a:p>
            <a:r>
              <a:rPr lang="en-CA" sz="1200" dirty="0"/>
              <a:t>nest</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251851</TotalTime>
  <Words>886</Words>
  <Application>Microsoft Office PowerPoint</Application>
  <PresentationFormat>On-screen Show (4:3)</PresentationFormat>
  <Paragraphs>81</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Georgina Craig</cp:lastModifiedBy>
  <cp:revision>354</cp:revision>
  <cp:lastPrinted>2023-10-30T13:53:53Z</cp:lastPrinted>
  <dcterms:created xsi:type="dcterms:W3CDTF">2015-05-05T16:12:48Z</dcterms:created>
  <dcterms:modified xsi:type="dcterms:W3CDTF">2024-11-20T19:02:38Z</dcterms:modified>
</cp:coreProperties>
</file>